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30"/>
  </p:notesMasterIdLst>
  <p:handoutMasterIdLst>
    <p:handoutMasterId r:id="rId31"/>
  </p:handoutMasterIdLst>
  <p:sldIdLst>
    <p:sldId id="367" r:id="rId2"/>
    <p:sldId id="446" r:id="rId3"/>
    <p:sldId id="479" r:id="rId4"/>
    <p:sldId id="511" r:id="rId5"/>
    <p:sldId id="487" r:id="rId6"/>
    <p:sldId id="484" r:id="rId7"/>
    <p:sldId id="486" r:id="rId8"/>
    <p:sldId id="443" r:id="rId9"/>
    <p:sldId id="499" r:id="rId10"/>
    <p:sldId id="500" r:id="rId11"/>
    <p:sldId id="501" r:id="rId12"/>
    <p:sldId id="503" r:id="rId13"/>
    <p:sldId id="504" r:id="rId14"/>
    <p:sldId id="506" r:id="rId15"/>
    <p:sldId id="507" r:id="rId16"/>
    <p:sldId id="510" r:id="rId17"/>
    <p:sldId id="368" r:id="rId18"/>
    <p:sldId id="459" r:id="rId19"/>
    <p:sldId id="496" r:id="rId20"/>
    <p:sldId id="452" r:id="rId21"/>
    <p:sldId id="441" r:id="rId22"/>
    <p:sldId id="351" r:id="rId23"/>
    <p:sldId id="473" r:id="rId24"/>
    <p:sldId id="474" r:id="rId25"/>
    <p:sldId id="475" r:id="rId26"/>
    <p:sldId id="489" r:id="rId27"/>
    <p:sldId id="512" r:id="rId28"/>
    <p:sldId id="509" r:id="rId29"/>
  </p:sldIdLst>
  <p:sldSz cx="9144000" cy="6858000" type="screen4x3"/>
  <p:notesSz cx="6854825" cy="923766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CCFF"/>
    <a:srgbClr val="CC99FF"/>
    <a:srgbClr val="FF9966"/>
    <a:srgbClr val="CCFF66"/>
    <a:srgbClr val="CCFF33"/>
    <a:srgbClr val="FF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368" autoAdjust="0"/>
    <p:restoredTop sz="94581" autoAdjust="0"/>
  </p:normalViewPr>
  <p:slideViewPr>
    <p:cSldViewPr>
      <p:cViewPr>
        <p:scale>
          <a:sx n="70" d="100"/>
          <a:sy n="70" d="100"/>
        </p:scale>
        <p:origin x="-18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33440-3A16-4948-BFB4-F94CF514BB4B}"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01F965BB-BC45-43F0-A153-B4F35A971539}">
      <dgm:prSet phldrT="[Text]" custT="1"/>
      <dgm:spPr>
        <a:solidFill>
          <a:srgbClr val="FF9966"/>
        </a:solidFill>
      </dgm:spPr>
      <dgm:t>
        <a:bodyPr/>
        <a:lstStyle/>
        <a:p>
          <a:r>
            <a:rPr lang="en-US" sz="1800" b="1" dirty="0" smtClean="0">
              <a:solidFill>
                <a:schemeClr val="bg1"/>
              </a:solidFill>
              <a:latin typeface="Arial" pitchFamily="34" charset="0"/>
              <a:ea typeface="Arial Unicode MS" pitchFamily="34" charset="-128"/>
              <a:cs typeface="Arial" pitchFamily="34" charset="0"/>
            </a:rPr>
            <a:t>MENGAMATI</a:t>
          </a:r>
          <a:endParaRPr lang="en-US" sz="1800" b="1" dirty="0">
            <a:solidFill>
              <a:schemeClr val="bg1"/>
            </a:solidFill>
            <a:latin typeface="Arial" pitchFamily="34" charset="0"/>
            <a:ea typeface="Arial Unicode MS" pitchFamily="34" charset="-128"/>
            <a:cs typeface="Arial" pitchFamily="34" charset="0"/>
          </a:endParaRPr>
        </a:p>
      </dgm:t>
    </dgm:pt>
    <dgm:pt modelId="{8E425EE3-D899-438D-8DA0-6573382B6141}" type="parTrans" cxnId="{43CB16C7-8F38-43AB-84FB-B10FAD86488F}">
      <dgm:prSet/>
      <dgm:spPr/>
      <dgm:t>
        <a:bodyPr/>
        <a:lstStyle/>
        <a:p>
          <a:endParaRPr lang="en-US"/>
        </a:p>
      </dgm:t>
    </dgm:pt>
    <dgm:pt modelId="{13A95AD2-6717-4D60-9422-C9E5962EF16F}" type="sibTrans" cxnId="{43CB16C7-8F38-43AB-84FB-B10FAD86488F}">
      <dgm:prSet/>
      <dgm:spPr/>
      <dgm:t>
        <a:bodyPr/>
        <a:lstStyle/>
        <a:p>
          <a:endParaRPr lang="en-US"/>
        </a:p>
      </dgm:t>
    </dgm:pt>
    <dgm:pt modelId="{BF209B2A-8FED-41A7-B720-E9D196AA903E}">
      <dgm:prSet phldrT="[Text]" custT="1"/>
      <dgm:spPr>
        <a:solidFill>
          <a:srgbClr val="FF9966"/>
        </a:solidFill>
      </dgm:spPr>
      <dgm:t>
        <a:bodyPr/>
        <a:lstStyle/>
        <a:p>
          <a:r>
            <a:rPr lang="id-ID" sz="1100" i="1" dirty="0" smtClean="0">
              <a:latin typeface="Arial" pitchFamily="34" charset="0"/>
              <a:cs typeface="Arial" pitchFamily="34" charset="0"/>
            </a:rPr>
            <a:t>MELIHAT, MENGAMATI,</a:t>
          </a:r>
          <a:r>
            <a:rPr lang="id-ID" sz="1100" i="1" baseline="0" dirty="0" smtClean="0">
              <a:latin typeface="Arial" pitchFamily="34" charset="0"/>
              <a:cs typeface="Arial" pitchFamily="34" charset="0"/>
            </a:rPr>
            <a:t> MEMBACA, MENDENGAR, MENYIMAK (DENGAN ATAU TANPA ALAT)</a:t>
          </a:r>
          <a:endParaRPr lang="en-US" sz="1100" dirty="0"/>
        </a:p>
      </dgm:t>
    </dgm:pt>
    <dgm:pt modelId="{E028C00A-149C-48A4-A7AD-843CB4B9F39B}" type="parTrans" cxnId="{C2D20F86-0D8F-4F86-8536-142009747501}">
      <dgm:prSet/>
      <dgm:spPr/>
      <dgm:t>
        <a:bodyPr/>
        <a:lstStyle/>
        <a:p>
          <a:endParaRPr lang="en-US"/>
        </a:p>
      </dgm:t>
    </dgm:pt>
    <dgm:pt modelId="{80EFCD70-EAE0-42D6-A313-25A903664C55}" type="sibTrans" cxnId="{C2D20F86-0D8F-4F86-8536-142009747501}">
      <dgm:prSet/>
      <dgm:spPr/>
      <dgm:t>
        <a:bodyPr/>
        <a:lstStyle/>
        <a:p>
          <a:endParaRPr lang="en-US"/>
        </a:p>
      </dgm:t>
    </dgm:pt>
    <dgm:pt modelId="{898B2404-BBC6-4B21-A148-D6FC1C883409}">
      <dgm:prSet phldrT="[Text]" custT="1"/>
      <dgm:spPr>
        <a:solidFill>
          <a:srgbClr val="FFC000"/>
        </a:solidFill>
      </dgm:spPr>
      <dgm:t>
        <a:bodyPr/>
        <a:lstStyle/>
        <a:p>
          <a:r>
            <a:rPr lang="en-US" sz="1800" b="1" dirty="0" smtClean="0">
              <a:solidFill>
                <a:schemeClr val="bg1"/>
              </a:solidFill>
              <a:latin typeface="Arial" pitchFamily="34" charset="0"/>
              <a:ea typeface="Arial Unicode MS" pitchFamily="34" charset="-128"/>
              <a:cs typeface="Arial" pitchFamily="34" charset="0"/>
            </a:rPr>
            <a:t>MENANYA</a:t>
          </a:r>
          <a:endParaRPr lang="en-US" sz="1800" b="1" dirty="0">
            <a:solidFill>
              <a:schemeClr val="bg1"/>
            </a:solidFill>
            <a:latin typeface="Arial" pitchFamily="34" charset="0"/>
            <a:ea typeface="Arial Unicode MS" pitchFamily="34" charset="-128"/>
            <a:cs typeface="Arial" pitchFamily="34" charset="0"/>
          </a:endParaRPr>
        </a:p>
      </dgm:t>
    </dgm:pt>
    <dgm:pt modelId="{50D2DFDA-3374-4F1A-B17A-0E03731AF4C6}" type="parTrans" cxnId="{7B49F93B-7EDE-4C7E-AE5F-AACE9F38D4D1}">
      <dgm:prSet/>
      <dgm:spPr/>
      <dgm:t>
        <a:bodyPr/>
        <a:lstStyle/>
        <a:p>
          <a:endParaRPr lang="en-US"/>
        </a:p>
      </dgm:t>
    </dgm:pt>
    <dgm:pt modelId="{398CC699-788F-4CFC-80F9-EACD3E0D0B6A}" type="sibTrans" cxnId="{7B49F93B-7EDE-4C7E-AE5F-AACE9F38D4D1}">
      <dgm:prSet/>
      <dgm:spPr/>
      <dgm:t>
        <a:bodyPr/>
        <a:lstStyle/>
        <a:p>
          <a:endParaRPr lang="en-US"/>
        </a:p>
      </dgm:t>
    </dgm:pt>
    <dgm:pt modelId="{8C51015C-81E9-465A-ACEB-D70A86F76BB2}">
      <dgm:prSet phldrT="[Text]" custT="1"/>
      <dgm:spPr>
        <a:solidFill>
          <a:srgbClr val="FFC000"/>
        </a:solidFill>
      </dgm:spPr>
      <dgm:t>
        <a:bodyPr/>
        <a:lstStyle/>
        <a:p>
          <a:r>
            <a:rPr lang="id-ID" sz="1100" i="1" dirty="0" smtClean="0">
              <a:latin typeface="Arial" pitchFamily="34" charset="0"/>
              <a:cs typeface="Arial" pitchFamily="34" charset="0"/>
            </a:rPr>
            <a:t>MENGAJUKAN</a:t>
          </a:r>
          <a:r>
            <a:rPr lang="id-ID" sz="1100" i="1" baseline="0" dirty="0" smtClean="0">
              <a:latin typeface="Arial" pitchFamily="34" charset="0"/>
              <a:cs typeface="Arial" pitchFamily="34" charset="0"/>
            </a:rPr>
            <a:t> PERTANYAAN DARI YANG FAKTUAL SAMPAI YANG BERSI</a:t>
          </a:r>
          <a:r>
            <a:rPr lang="en-US" sz="1100" i="1" baseline="0" dirty="0" smtClean="0">
              <a:latin typeface="Arial" pitchFamily="34" charset="0"/>
              <a:cs typeface="Arial" pitchFamily="34" charset="0"/>
            </a:rPr>
            <a:t>F</a:t>
          </a:r>
          <a:r>
            <a:rPr lang="id-ID" sz="1100" i="1" baseline="0" dirty="0" smtClean="0">
              <a:latin typeface="Arial" pitchFamily="34" charset="0"/>
              <a:cs typeface="Arial" pitchFamily="34" charset="0"/>
            </a:rPr>
            <a:t>AT HIPOTESIS</a:t>
          </a:r>
          <a:endParaRPr lang="en-US" sz="1100" dirty="0"/>
        </a:p>
      </dgm:t>
    </dgm:pt>
    <dgm:pt modelId="{9CEA8F80-FBF3-4AE7-A65C-914EC49E7336}" type="parTrans" cxnId="{5BA40BE0-DD89-43A0-8D07-150B50695FC8}">
      <dgm:prSet/>
      <dgm:spPr/>
      <dgm:t>
        <a:bodyPr/>
        <a:lstStyle/>
        <a:p>
          <a:endParaRPr lang="en-US"/>
        </a:p>
      </dgm:t>
    </dgm:pt>
    <dgm:pt modelId="{B909D2D3-D2FD-45D9-953C-C46544C2CCC5}" type="sibTrans" cxnId="{5BA40BE0-DD89-43A0-8D07-150B50695FC8}">
      <dgm:prSet/>
      <dgm:spPr/>
      <dgm:t>
        <a:bodyPr/>
        <a:lstStyle/>
        <a:p>
          <a:endParaRPr lang="en-US"/>
        </a:p>
      </dgm:t>
    </dgm:pt>
    <dgm:pt modelId="{28F79762-44E7-4143-9067-D8E9893A70E0}">
      <dgm:prSet phldrT="[Text]" custT="1"/>
      <dgm:spPr>
        <a:solidFill>
          <a:srgbClr val="FFFF00"/>
        </a:solidFill>
      </dgm:spPr>
      <dgm:t>
        <a:bodyPr/>
        <a:lstStyle/>
        <a:p>
          <a:r>
            <a:rPr lang="en-US" sz="1200" b="1" dirty="0" smtClean="0">
              <a:solidFill>
                <a:schemeClr val="bg1"/>
              </a:solidFill>
              <a:latin typeface="Arial" pitchFamily="34" charset="0"/>
              <a:ea typeface="Arial Unicode MS" pitchFamily="34" charset="-128"/>
              <a:cs typeface="Arial" pitchFamily="34" charset="0"/>
            </a:rPr>
            <a:t>MENGUMPULKAN INFORMASI/</a:t>
          </a:r>
        </a:p>
        <a:p>
          <a:r>
            <a:rPr lang="en-US" sz="1200" b="1" dirty="0" smtClean="0">
              <a:solidFill>
                <a:schemeClr val="bg1"/>
              </a:solidFill>
              <a:latin typeface="Arial" pitchFamily="34" charset="0"/>
              <a:ea typeface="Arial Unicode MS" pitchFamily="34" charset="-128"/>
              <a:cs typeface="Arial" pitchFamily="34" charset="0"/>
            </a:rPr>
            <a:t>EKSPERIMEN</a:t>
          </a:r>
          <a:endParaRPr lang="en-US" sz="1200" b="1" dirty="0">
            <a:solidFill>
              <a:schemeClr val="bg1"/>
            </a:solidFill>
            <a:latin typeface="Arial" pitchFamily="34" charset="0"/>
            <a:ea typeface="Arial Unicode MS" pitchFamily="34" charset="-128"/>
            <a:cs typeface="Arial" pitchFamily="34" charset="0"/>
          </a:endParaRPr>
        </a:p>
      </dgm:t>
    </dgm:pt>
    <dgm:pt modelId="{7D3FEEBB-913F-4E09-89F3-B937E78954AC}" type="parTrans" cxnId="{FC0FF98C-842A-4599-811D-9F40A93543DE}">
      <dgm:prSet/>
      <dgm:spPr/>
      <dgm:t>
        <a:bodyPr/>
        <a:lstStyle/>
        <a:p>
          <a:endParaRPr lang="en-US"/>
        </a:p>
      </dgm:t>
    </dgm:pt>
    <dgm:pt modelId="{7D0B5AB9-AE07-4C95-B4C6-CC5066D06E6E}" type="sibTrans" cxnId="{FC0FF98C-842A-4599-811D-9F40A93543DE}">
      <dgm:prSet/>
      <dgm:spPr/>
      <dgm:t>
        <a:bodyPr/>
        <a:lstStyle/>
        <a:p>
          <a:endParaRPr lang="en-US"/>
        </a:p>
      </dgm:t>
    </dgm:pt>
    <dgm:pt modelId="{03546E4B-3975-4B7D-8840-3FC0EC9D0C45}">
      <dgm:prSet phldrT="[Text]" custT="1"/>
      <dgm:spPr>
        <a:solidFill>
          <a:srgbClr val="FFFF00"/>
        </a:solidFill>
      </dgm:spPr>
      <dgm:t>
        <a:bodyPr/>
        <a:lstStyle/>
        <a:p>
          <a:r>
            <a:rPr lang="id-ID" sz="1100" i="1" dirty="0" smtClean="0">
              <a:latin typeface="Arial" pitchFamily="34" charset="0"/>
              <a:cs typeface="Arial" pitchFamily="34" charset="0"/>
            </a:rPr>
            <a:t>MENENTUKAN DATA</a:t>
          </a:r>
          <a:r>
            <a:rPr lang="id-ID" sz="1100" i="1" baseline="0" dirty="0" smtClean="0">
              <a:latin typeface="Arial" pitchFamily="34" charset="0"/>
              <a:cs typeface="Arial" pitchFamily="34" charset="0"/>
            </a:rPr>
            <a:t> YANG DIPERLUKAN DARI PERTANYAAN YANG DIAJUKAN</a:t>
          </a:r>
          <a:endParaRPr lang="en-US" sz="1100" dirty="0"/>
        </a:p>
      </dgm:t>
    </dgm:pt>
    <dgm:pt modelId="{F8104C02-DFAD-474F-B679-047C163AAE91}" type="parTrans" cxnId="{7FDB838B-5E54-4C48-B0D2-E94D8B18AE80}">
      <dgm:prSet/>
      <dgm:spPr/>
      <dgm:t>
        <a:bodyPr/>
        <a:lstStyle/>
        <a:p>
          <a:endParaRPr lang="en-US"/>
        </a:p>
      </dgm:t>
    </dgm:pt>
    <dgm:pt modelId="{80C8FDD7-6C91-48F5-90D8-07D9D800B599}" type="sibTrans" cxnId="{7FDB838B-5E54-4C48-B0D2-E94D8B18AE80}">
      <dgm:prSet/>
      <dgm:spPr/>
      <dgm:t>
        <a:bodyPr/>
        <a:lstStyle/>
        <a:p>
          <a:endParaRPr lang="en-US"/>
        </a:p>
      </dgm:t>
    </dgm:pt>
    <dgm:pt modelId="{4528223E-2A5D-4A08-89CC-205A649F8536}">
      <dgm:prSet custT="1"/>
      <dgm:spPr>
        <a:solidFill>
          <a:srgbClr val="CCFF33"/>
        </a:solidFill>
      </dgm:spPr>
      <dgm:t>
        <a:bodyPr/>
        <a:lstStyle/>
        <a:p>
          <a:r>
            <a:rPr lang="en-US" sz="1400" b="1" dirty="0" smtClean="0">
              <a:solidFill>
                <a:schemeClr val="bg1"/>
              </a:solidFill>
              <a:latin typeface="Arial" pitchFamily="34" charset="0"/>
              <a:cs typeface="Arial" pitchFamily="34" charset="0"/>
            </a:rPr>
            <a:t>MENALAR/MENGASOSIASI/</a:t>
          </a:r>
        </a:p>
        <a:p>
          <a:r>
            <a:rPr lang="en-US" sz="1400" b="1" dirty="0" smtClean="0">
              <a:solidFill>
                <a:schemeClr val="bg1"/>
              </a:solidFill>
              <a:latin typeface="Arial" pitchFamily="34" charset="0"/>
              <a:cs typeface="Arial" pitchFamily="34" charset="0"/>
            </a:rPr>
            <a:t>MENGOLAH INFORMASI</a:t>
          </a:r>
          <a:endParaRPr lang="en-US" sz="1400" b="1" dirty="0">
            <a:solidFill>
              <a:schemeClr val="bg1"/>
            </a:solidFill>
            <a:latin typeface="Arial" pitchFamily="34" charset="0"/>
            <a:cs typeface="Arial" pitchFamily="34" charset="0"/>
          </a:endParaRPr>
        </a:p>
      </dgm:t>
    </dgm:pt>
    <dgm:pt modelId="{858F05F0-0CFF-44F3-9CA3-B4FDB193362B}" type="parTrans" cxnId="{83ECC3BD-F561-4D96-93A4-CF521101E2FF}">
      <dgm:prSet/>
      <dgm:spPr/>
      <dgm:t>
        <a:bodyPr/>
        <a:lstStyle/>
        <a:p>
          <a:endParaRPr lang="en-US"/>
        </a:p>
      </dgm:t>
    </dgm:pt>
    <dgm:pt modelId="{90815EAE-7947-461F-A78D-3688452FAFC7}" type="sibTrans" cxnId="{83ECC3BD-F561-4D96-93A4-CF521101E2FF}">
      <dgm:prSet/>
      <dgm:spPr/>
      <dgm:t>
        <a:bodyPr/>
        <a:lstStyle/>
        <a:p>
          <a:endParaRPr lang="en-US"/>
        </a:p>
      </dgm:t>
    </dgm:pt>
    <dgm:pt modelId="{BB6EF6CA-F4EC-4DA7-832F-C84CB9948721}">
      <dgm:prSet custT="1"/>
      <dgm:spPr>
        <a:solidFill>
          <a:srgbClr val="CCFF33"/>
        </a:solidFill>
      </dgm:spPr>
      <dgm:t>
        <a:bodyPr/>
        <a:lstStyle/>
        <a:p>
          <a:r>
            <a:rPr lang="id-ID" sz="1050" i="1" dirty="0" smtClean="0">
              <a:solidFill>
                <a:schemeClr val="bg1"/>
              </a:solidFill>
              <a:latin typeface="Arial" pitchFamily="34" charset="0"/>
              <a:cs typeface="Arial" pitchFamily="34" charset="0"/>
            </a:rPr>
            <a:t>MENGANALISIS</a:t>
          </a:r>
          <a:r>
            <a:rPr lang="id-ID" sz="1050" i="1" baseline="0" dirty="0" smtClean="0">
              <a:solidFill>
                <a:schemeClr val="bg1"/>
              </a:solidFill>
              <a:latin typeface="Arial" pitchFamily="34" charset="0"/>
              <a:cs typeface="Arial" pitchFamily="34" charset="0"/>
            </a:rPr>
            <a:t> DATA DALAM BENTUK MEMBUAT KATEGORI, MENENTUKAN HUBUNGAN DATA/KATEGORI</a:t>
          </a:r>
          <a:endParaRPr lang="en-US" sz="1050" dirty="0">
            <a:solidFill>
              <a:schemeClr val="bg1"/>
            </a:solidFill>
          </a:endParaRPr>
        </a:p>
      </dgm:t>
    </dgm:pt>
    <dgm:pt modelId="{1F005ADE-5747-4869-B61B-BDF34377F2C9}" type="parTrans" cxnId="{897A1D4B-ACDB-41C9-ABDD-37F51C337C45}">
      <dgm:prSet/>
      <dgm:spPr/>
      <dgm:t>
        <a:bodyPr/>
        <a:lstStyle/>
        <a:p>
          <a:endParaRPr lang="en-US"/>
        </a:p>
      </dgm:t>
    </dgm:pt>
    <dgm:pt modelId="{2D5BB9A8-38EC-435D-9B80-CB002846D491}" type="sibTrans" cxnId="{897A1D4B-ACDB-41C9-ABDD-37F51C337C45}">
      <dgm:prSet/>
      <dgm:spPr/>
      <dgm:t>
        <a:bodyPr/>
        <a:lstStyle/>
        <a:p>
          <a:endParaRPr lang="en-US"/>
        </a:p>
      </dgm:t>
    </dgm:pt>
    <dgm:pt modelId="{BB95D54F-C730-41CD-A84D-FDDC117475CF}">
      <dgm:prSet/>
      <dgm:spPr>
        <a:solidFill>
          <a:srgbClr val="CCFF66"/>
        </a:solidFill>
      </dgm:spPr>
      <dgm:t>
        <a:bodyPr/>
        <a:lstStyle/>
        <a:p>
          <a:r>
            <a:rPr lang="en-US" b="1" dirty="0" smtClean="0">
              <a:solidFill>
                <a:schemeClr val="bg1"/>
              </a:solidFill>
              <a:latin typeface="Arial" pitchFamily="34" charset="0"/>
              <a:cs typeface="Arial" pitchFamily="34" charset="0"/>
            </a:rPr>
            <a:t>MENGOMUNIKASIKAN</a:t>
          </a:r>
          <a:endParaRPr lang="en-US" b="1" dirty="0">
            <a:solidFill>
              <a:schemeClr val="bg1"/>
            </a:solidFill>
            <a:latin typeface="Arial" pitchFamily="34" charset="0"/>
            <a:cs typeface="Arial" pitchFamily="34" charset="0"/>
          </a:endParaRPr>
        </a:p>
      </dgm:t>
    </dgm:pt>
    <dgm:pt modelId="{5E896B9E-A253-46FA-A64A-71D6BBC807B3}" type="parTrans" cxnId="{C7AEC21B-84B3-420B-91E0-CC152E2711B4}">
      <dgm:prSet/>
      <dgm:spPr/>
      <dgm:t>
        <a:bodyPr/>
        <a:lstStyle/>
        <a:p>
          <a:endParaRPr lang="en-US"/>
        </a:p>
      </dgm:t>
    </dgm:pt>
    <dgm:pt modelId="{2E5D7AB2-D6CF-4A70-A024-B2DECB9EA208}" type="sibTrans" cxnId="{C7AEC21B-84B3-420B-91E0-CC152E2711B4}">
      <dgm:prSet/>
      <dgm:spPr/>
      <dgm:t>
        <a:bodyPr/>
        <a:lstStyle/>
        <a:p>
          <a:endParaRPr lang="en-US"/>
        </a:p>
      </dgm:t>
    </dgm:pt>
    <dgm:pt modelId="{BAC2C6EF-A4A4-405D-ADDF-28B727335E11}">
      <dgm:prSet custT="1"/>
      <dgm:spPr>
        <a:solidFill>
          <a:srgbClr val="CCFF66"/>
        </a:solidFill>
      </dgm:spPr>
      <dgm:t>
        <a:bodyPr/>
        <a:lstStyle/>
        <a:p>
          <a:r>
            <a:rPr lang="id-ID" sz="1100" i="1" dirty="0" smtClean="0">
              <a:latin typeface="Arial" pitchFamily="34" charset="0"/>
              <a:cs typeface="Arial" pitchFamily="34" charset="0"/>
            </a:rPr>
            <a:t>MENYAMPAIKAN</a:t>
          </a:r>
          <a:r>
            <a:rPr lang="id-ID" sz="1100" i="1" baseline="0" dirty="0" smtClean="0">
              <a:latin typeface="Arial" pitchFamily="34" charset="0"/>
              <a:cs typeface="Arial" pitchFamily="34" charset="0"/>
            </a:rPr>
            <a:t> HASIL KONSEPTUALISASI</a:t>
          </a:r>
          <a:endParaRPr lang="en-US" sz="1100" dirty="0"/>
        </a:p>
      </dgm:t>
    </dgm:pt>
    <dgm:pt modelId="{A68A4ABC-2DC7-476F-B6DB-EB30AA543896}" type="parTrans" cxnId="{B0A16EE7-DE37-46AB-9EBE-8F181B8955D8}">
      <dgm:prSet/>
      <dgm:spPr/>
      <dgm:t>
        <a:bodyPr/>
        <a:lstStyle/>
        <a:p>
          <a:endParaRPr lang="en-US"/>
        </a:p>
      </dgm:t>
    </dgm:pt>
    <dgm:pt modelId="{28E7803F-6F20-423A-BE4A-B6B6883EC1A8}" type="sibTrans" cxnId="{B0A16EE7-DE37-46AB-9EBE-8F181B8955D8}">
      <dgm:prSet/>
      <dgm:spPr/>
      <dgm:t>
        <a:bodyPr/>
        <a:lstStyle/>
        <a:p>
          <a:endParaRPr lang="en-US"/>
        </a:p>
      </dgm:t>
    </dgm:pt>
    <dgm:pt modelId="{3B778E9E-10A9-4A58-9AF4-2DC9628F0BF8}">
      <dgm:prSet custT="1"/>
      <dgm:spPr>
        <a:solidFill>
          <a:srgbClr val="FFC000"/>
        </a:solidFill>
      </dgm:spPr>
      <dgm:t>
        <a:bodyPr/>
        <a:lstStyle/>
        <a:p>
          <a:r>
            <a:rPr lang="id-ID" sz="1100" i="1" baseline="0" dirty="0" smtClean="0">
              <a:latin typeface="Arial" pitchFamily="34" charset="0"/>
              <a:cs typeface="Arial" pitchFamily="34" charset="0"/>
            </a:rPr>
            <a:t>DIAWALI DENGAN BIMBINGAN </a:t>
          </a:r>
          <a:r>
            <a:rPr lang="en-US" sz="1100" i="1" baseline="0" dirty="0" smtClean="0">
              <a:latin typeface="Arial" pitchFamily="34" charset="0"/>
              <a:cs typeface="Arial" pitchFamily="34" charset="0"/>
            </a:rPr>
            <a:t>DOSEN</a:t>
          </a:r>
          <a:r>
            <a:rPr lang="id-ID" sz="1100" i="1" baseline="0" dirty="0" smtClean="0">
              <a:latin typeface="Arial" pitchFamily="34" charset="0"/>
              <a:cs typeface="Arial" pitchFamily="34" charset="0"/>
            </a:rPr>
            <a:t> SAMPAI DENGAN MANDIRI (MENJADI SUATU KEBIASAAN)</a:t>
          </a:r>
          <a:endParaRPr lang="id-ID" sz="1100" i="1" dirty="0">
            <a:latin typeface="Arial" pitchFamily="34" charset="0"/>
            <a:cs typeface="Arial" pitchFamily="34" charset="0"/>
          </a:endParaRPr>
        </a:p>
      </dgm:t>
    </dgm:pt>
    <dgm:pt modelId="{0DAA5D2A-8ED6-48D3-B731-19BCD33868FD}" type="parTrans" cxnId="{43BC144D-F79E-48C6-811B-10000997FE97}">
      <dgm:prSet/>
      <dgm:spPr/>
      <dgm:t>
        <a:bodyPr/>
        <a:lstStyle/>
        <a:p>
          <a:endParaRPr lang="en-US"/>
        </a:p>
      </dgm:t>
    </dgm:pt>
    <dgm:pt modelId="{F292373E-978A-41EB-9E8B-FCFEDE5D8502}" type="sibTrans" cxnId="{43BC144D-F79E-48C6-811B-10000997FE97}">
      <dgm:prSet/>
      <dgm:spPr/>
      <dgm:t>
        <a:bodyPr/>
        <a:lstStyle/>
        <a:p>
          <a:endParaRPr lang="en-US"/>
        </a:p>
      </dgm:t>
    </dgm:pt>
    <dgm:pt modelId="{71E373CC-952B-461F-89AE-908037CE7BCD}">
      <dgm:prSet custT="1"/>
      <dgm:spPr>
        <a:solidFill>
          <a:srgbClr val="FFFF00"/>
        </a:solidFill>
      </dgm:spPr>
      <dgm:t>
        <a:bodyPr/>
        <a:lstStyle/>
        <a:p>
          <a:r>
            <a:rPr lang="id-ID" sz="1100" i="1" baseline="0" dirty="0" smtClean="0">
              <a:latin typeface="Arial" pitchFamily="34" charset="0"/>
              <a:cs typeface="Arial" pitchFamily="34" charset="0"/>
            </a:rPr>
            <a:t>MENENTUKAN SUMBER DATA (BENDA, DOKUMEN, BUKU, EKPERIMEN)</a:t>
          </a:r>
        </a:p>
      </dgm:t>
    </dgm:pt>
    <dgm:pt modelId="{036485FC-E79E-4C57-8741-51AECBC580CC}" type="parTrans" cxnId="{9D9DEB66-8413-4DE5-8311-E19AC1B13639}">
      <dgm:prSet/>
      <dgm:spPr/>
      <dgm:t>
        <a:bodyPr/>
        <a:lstStyle/>
        <a:p>
          <a:endParaRPr lang="en-US"/>
        </a:p>
      </dgm:t>
    </dgm:pt>
    <dgm:pt modelId="{304B602F-0179-4F72-A7F6-1162090DF0E8}" type="sibTrans" cxnId="{9D9DEB66-8413-4DE5-8311-E19AC1B13639}">
      <dgm:prSet/>
      <dgm:spPr/>
      <dgm:t>
        <a:bodyPr/>
        <a:lstStyle/>
        <a:p>
          <a:endParaRPr lang="en-US"/>
        </a:p>
      </dgm:t>
    </dgm:pt>
    <dgm:pt modelId="{05409C07-D0A3-4C46-B4AD-90C972DBAD3C}">
      <dgm:prSet custT="1"/>
      <dgm:spPr>
        <a:solidFill>
          <a:srgbClr val="FFFF00"/>
        </a:solidFill>
      </dgm:spPr>
      <dgm:t>
        <a:bodyPr/>
        <a:lstStyle/>
        <a:p>
          <a:r>
            <a:rPr lang="id-ID" sz="1100" i="1" baseline="0" dirty="0" smtClean="0">
              <a:latin typeface="Arial" pitchFamily="34" charset="0"/>
              <a:cs typeface="Arial" pitchFamily="34" charset="0"/>
            </a:rPr>
            <a:t>MENGUMPULKAN DATA</a:t>
          </a:r>
          <a:endParaRPr lang="id-ID" sz="1100" i="1" dirty="0">
            <a:latin typeface="Arial" pitchFamily="34" charset="0"/>
            <a:cs typeface="Arial" pitchFamily="34" charset="0"/>
          </a:endParaRPr>
        </a:p>
      </dgm:t>
    </dgm:pt>
    <dgm:pt modelId="{6625425D-9FF4-48BF-9C2A-7612824EED27}" type="parTrans" cxnId="{AE3D8508-3CF8-42C6-890C-3E0C615E8804}">
      <dgm:prSet/>
      <dgm:spPr/>
      <dgm:t>
        <a:bodyPr/>
        <a:lstStyle/>
        <a:p>
          <a:endParaRPr lang="en-US"/>
        </a:p>
      </dgm:t>
    </dgm:pt>
    <dgm:pt modelId="{237522DA-4577-4EF4-A9CB-234180C613A2}" type="sibTrans" cxnId="{AE3D8508-3CF8-42C6-890C-3E0C615E8804}">
      <dgm:prSet/>
      <dgm:spPr/>
      <dgm:t>
        <a:bodyPr/>
        <a:lstStyle/>
        <a:p>
          <a:endParaRPr lang="en-US"/>
        </a:p>
      </dgm:t>
    </dgm:pt>
    <dgm:pt modelId="{F2C2C043-6780-4F23-BBFC-8C35D82E9CDD}">
      <dgm:prSet custT="1"/>
      <dgm:spPr>
        <a:solidFill>
          <a:srgbClr val="CCFF33"/>
        </a:solidFill>
      </dgm:spPr>
      <dgm:t>
        <a:bodyPr/>
        <a:lstStyle/>
        <a:p>
          <a:r>
            <a:rPr lang="id-ID" sz="1050" i="1" dirty="0" smtClean="0">
              <a:solidFill>
                <a:schemeClr val="bg1"/>
              </a:solidFill>
              <a:latin typeface="Arial" pitchFamily="34" charset="0"/>
              <a:cs typeface="Arial" pitchFamily="34" charset="0"/>
            </a:rPr>
            <a:t>MENYIMPULKAN</a:t>
          </a:r>
          <a:r>
            <a:rPr lang="id-ID" sz="1050" i="1" baseline="0" dirty="0" smtClean="0">
              <a:solidFill>
                <a:schemeClr val="bg1"/>
              </a:solidFill>
              <a:latin typeface="Arial" pitchFamily="34" charset="0"/>
              <a:cs typeface="Arial" pitchFamily="34" charset="0"/>
            </a:rPr>
            <a:t> DARI HASIL ANALISIS DATA</a:t>
          </a:r>
        </a:p>
      </dgm:t>
    </dgm:pt>
    <dgm:pt modelId="{36B1339F-E56B-468B-AB1B-3E159B09C063}" type="parTrans" cxnId="{D2AE1ED3-E17F-4F32-90B7-91233BFB3504}">
      <dgm:prSet/>
      <dgm:spPr/>
      <dgm:t>
        <a:bodyPr/>
        <a:lstStyle/>
        <a:p>
          <a:endParaRPr lang="en-US"/>
        </a:p>
      </dgm:t>
    </dgm:pt>
    <dgm:pt modelId="{1E7BE9F6-9EF3-4B89-B981-4E0F4A8A5248}" type="sibTrans" cxnId="{D2AE1ED3-E17F-4F32-90B7-91233BFB3504}">
      <dgm:prSet/>
      <dgm:spPr/>
      <dgm:t>
        <a:bodyPr/>
        <a:lstStyle/>
        <a:p>
          <a:endParaRPr lang="en-US"/>
        </a:p>
      </dgm:t>
    </dgm:pt>
    <dgm:pt modelId="{E0946C53-A901-421A-8360-4B026DDDA96D}">
      <dgm:prSet custT="1"/>
      <dgm:spPr>
        <a:solidFill>
          <a:srgbClr val="CCFF33"/>
        </a:solidFill>
      </dgm:spPr>
      <dgm:t>
        <a:bodyPr/>
        <a:lstStyle/>
        <a:p>
          <a:r>
            <a:rPr lang="id-ID" sz="1050" i="1" baseline="0" dirty="0" smtClean="0">
              <a:solidFill>
                <a:schemeClr val="bg1"/>
              </a:solidFill>
              <a:latin typeface="Arial" pitchFamily="34" charset="0"/>
              <a:cs typeface="Arial" pitchFamily="34" charset="0"/>
            </a:rPr>
            <a:t>DIMULAI DARI PRETRUCTURAL, UNISTRUCTURAL-MULTI STRUCTURAL, RELATIONAL, EXTENDED ABSTRACT</a:t>
          </a:r>
          <a:endParaRPr lang="id-ID" sz="1050" i="1" dirty="0">
            <a:solidFill>
              <a:schemeClr val="bg1"/>
            </a:solidFill>
            <a:latin typeface="Arial" pitchFamily="34" charset="0"/>
            <a:cs typeface="Arial" pitchFamily="34" charset="0"/>
          </a:endParaRPr>
        </a:p>
      </dgm:t>
    </dgm:pt>
    <dgm:pt modelId="{37A1088C-58A9-41D6-87A8-E7BEC7D60758}" type="parTrans" cxnId="{4A158A73-B0E5-4B9D-AEBE-D69D0CD45F77}">
      <dgm:prSet/>
      <dgm:spPr/>
      <dgm:t>
        <a:bodyPr/>
        <a:lstStyle/>
        <a:p>
          <a:endParaRPr lang="en-US"/>
        </a:p>
      </dgm:t>
    </dgm:pt>
    <dgm:pt modelId="{25C23226-A716-4D68-97D8-2A6D9236511D}" type="sibTrans" cxnId="{4A158A73-B0E5-4B9D-AEBE-D69D0CD45F77}">
      <dgm:prSet/>
      <dgm:spPr/>
      <dgm:t>
        <a:bodyPr/>
        <a:lstStyle/>
        <a:p>
          <a:endParaRPr lang="en-US"/>
        </a:p>
      </dgm:t>
    </dgm:pt>
    <dgm:pt modelId="{DD745A20-CDF6-4342-AF76-006CA65324C1}">
      <dgm:prSet custT="1"/>
      <dgm:spPr>
        <a:solidFill>
          <a:srgbClr val="CCFF66"/>
        </a:solidFill>
      </dgm:spPr>
      <dgm:t>
        <a:bodyPr/>
        <a:lstStyle/>
        <a:p>
          <a:r>
            <a:rPr lang="id-ID" sz="1100" i="1" baseline="0" dirty="0" smtClean="0">
              <a:latin typeface="Arial" pitchFamily="34" charset="0"/>
              <a:cs typeface="Arial" pitchFamily="34" charset="0"/>
            </a:rPr>
            <a:t>DALAM BENTUK LISAN, TULISAN, DIAGRAM, BAGAN, GAMBAR ATAU MEDIA LAINNYA</a:t>
          </a:r>
          <a:endParaRPr lang="en-US" sz="1100" dirty="0"/>
        </a:p>
      </dgm:t>
    </dgm:pt>
    <dgm:pt modelId="{17B35714-231E-4BC3-8FCE-DAABEC9AE33B}" type="parTrans" cxnId="{C1F525E1-A2E7-463A-9219-17FFA7F72970}">
      <dgm:prSet/>
      <dgm:spPr/>
      <dgm:t>
        <a:bodyPr/>
        <a:lstStyle/>
        <a:p>
          <a:endParaRPr lang="en-US"/>
        </a:p>
      </dgm:t>
    </dgm:pt>
    <dgm:pt modelId="{451A8EC9-93A4-47FE-BDC6-618A454DF993}" type="sibTrans" cxnId="{C1F525E1-A2E7-463A-9219-17FFA7F72970}">
      <dgm:prSet/>
      <dgm:spPr/>
      <dgm:t>
        <a:bodyPr/>
        <a:lstStyle/>
        <a:p>
          <a:endParaRPr lang="en-US"/>
        </a:p>
      </dgm:t>
    </dgm:pt>
    <dgm:pt modelId="{2C5C1179-55BB-4345-92A1-3D8163A29EB8}" type="pres">
      <dgm:prSet presAssocID="{EB133440-3A16-4948-BFB4-F94CF514BB4B}" presName="Name0" presStyleCnt="0">
        <dgm:presLayoutVars>
          <dgm:dir/>
          <dgm:animLvl val="lvl"/>
          <dgm:resizeHandles val="exact"/>
        </dgm:presLayoutVars>
      </dgm:prSet>
      <dgm:spPr/>
      <dgm:t>
        <a:bodyPr/>
        <a:lstStyle/>
        <a:p>
          <a:endParaRPr lang="en-US"/>
        </a:p>
      </dgm:t>
    </dgm:pt>
    <dgm:pt modelId="{D9FEB582-E1BE-45D0-A045-F3449881D887}" type="pres">
      <dgm:prSet presAssocID="{01F965BB-BC45-43F0-A153-B4F35A971539}" presName="linNode" presStyleCnt="0"/>
      <dgm:spPr/>
    </dgm:pt>
    <dgm:pt modelId="{1E4E643D-CFBC-4680-A4C2-8E6A5CC216EE}" type="pres">
      <dgm:prSet presAssocID="{01F965BB-BC45-43F0-A153-B4F35A971539}" presName="parentText" presStyleLbl="node1" presStyleIdx="0" presStyleCnt="5" custLinFactNeighborY="3863">
        <dgm:presLayoutVars>
          <dgm:chMax val="1"/>
          <dgm:bulletEnabled val="1"/>
        </dgm:presLayoutVars>
      </dgm:prSet>
      <dgm:spPr/>
      <dgm:t>
        <a:bodyPr/>
        <a:lstStyle/>
        <a:p>
          <a:endParaRPr lang="en-US"/>
        </a:p>
      </dgm:t>
    </dgm:pt>
    <dgm:pt modelId="{87D6915F-A0E3-49E0-B92E-16F881509AAC}" type="pres">
      <dgm:prSet presAssocID="{01F965BB-BC45-43F0-A153-B4F35A971539}" presName="descendantText" presStyleLbl="alignAccFollowNode1" presStyleIdx="0" presStyleCnt="5" custLinFactNeighborY="-4112">
        <dgm:presLayoutVars>
          <dgm:bulletEnabled val="1"/>
        </dgm:presLayoutVars>
      </dgm:prSet>
      <dgm:spPr/>
      <dgm:t>
        <a:bodyPr/>
        <a:lstStyle/>
        <a:p>
          <a:endParaRPr lang="en-US"/>
        </a:p>
      </dgm:t>
    </dgm:pt>
    <dgm:pt modelId="{8FDEDFE1-B31F-4C38-987B-D0D74B1A77C9}" type="pres">
      <dgm:prSet presAssocID="{13A95AD2-6717-4D60-9422-C9E5962EF16F}" presName="sp" presStyleCnt="0"/>
      <dgm:spPr/>
    </dgm:pt>
    <dgm:pt modelId="{1C916749-6A1A-4A5D-A448-AC25071FF7CC}" type="pres">
      <dgm:prSet presAssocID="{898B2404-BBC6-4B21-A148-D6FC1C883409}" presName="linNode" presStyleCnt="0"/>
      <dgm:spPr/>
    </dgm:pt>
    <dgm:pt modelId="{FFC009C8-97CF-4289-A6BE-626B0EFF58D8}" type="pres">
      <dgm:prSet presAssocID="{898B2404-BBC6-4B21-A148-D6FC1C883409}" presName="parentText" presStyleLbl="node1" presStyleIdx="1" presStyleCnt="5">
        <dgm:presLayoutVars>
          <dgm:chMax val="1"/>
          <dgm:bulletEnabled val="1"/>
        </dgm:presLayoutVars>
      </dgm:prSet>
      <dgm:spPr/>
      <dgm:t>
        <a:bodyPr/>
        <a:lstStyle/>
        <a:p>
          <a:endParaRPr lang="en-US"/>
        </a:p>
      </dgm:t>
    </dgm:pt>
    <dgm:pt modelId="{AC22A756-0B36-4B27-9D3D-D937C632E009}" type="pres">
      <dgm:prSet presAssocID="{898B2404-BBC6-4B21-A148-D6FC1C883409}" presName="descendantText" presStyleLbl="alignAccFollowNode1" presStyleIdx="1" presStyleCnt="5">
        <dgm:presLayoutVars>
          <dgm:bulletEnabled val="1"/>
        </dgm:presLayoutVars>
      </dgm:prSet>
      <dgm:spPr/>
      <dgm:t>
        <a:bodyPr/>
        <a:lstStyle/>
        <a:p>
          <a:endParaRPr lang="en-US"/>
        </a:p>
      </dgm:t>
    </dgm:pt>
    <dgm:pt modelId="{11471AF7-9A6D-40CD-A256-96CA5C04ABEC}" type="pres">
      <dgm:prSet presAssocID="{398CC699-788F-4CFC-80F9-EACD3E0D0B6A}" presName="sp" presStyleCnt="0"/>
      <dgm:spPr/>
    </dgm:pt>
    <dgm:pt modelId="{0F1415B3-5B93-447F-9D96-51B84BF63BF0}" type="pres">
      <dgm:prSet presAssocID="{28F79762-44E7-4143-9067-D8E9893A70E0}" presName="linNode" presStyleCnt="0"/>
      <dgm:spPr/>
    </dgm:pt>
    <dgm:pt modelId="{8A02A4C9-2CC5-46C6-8499-66040B5242D1}" type="pres">
      <dgm:prSet presAssocID="{28F79762-44E7-4143-9067-D8E9893A70E0}" presName="parentText" presStyleLbl="node1" presStyleIdx="2" presStyleCnt="5">
        <dgm:presLayoutVars>
          <dgm:chMax val="1"/>
          <dgm:bulletEnabled val="1"/>
        </dgm:presLayoutVars>
      </dgm:prSet>
      <dgm:spPr/>
      <dgm:t>
        <a:bodyPr/>
        <a:lstStyle/>
        <a:p>
          <a:endParaRPr lang="en-US"/>
        </a:p>
      </dgm:t>
    </dgm:pt>
    <dgm:pt modelId="{A293A71E-104B-4D63-9592-F66935B9E624}" type="pres">
      <dgm:prSet presAssocID="{28F79762-44E7-4143-9067-D8E9893A70E0}" presName="descendantText" presStyleLbl="alignAccFollowNode1" presStyleIdx="2" presStyleCnt="5">
        <dgm:presLayoutVars>
          <dgm:bulletEnabled val="1"/>
        </dgm:presLayoutVars>
      </dgm:prSet>
      <dgm:spPr/>
      <dgm:t>
        <a:bodyPr/>
        <a:lstStyle/>
        <a:p>
          <a:endParaRPr lang="en-US"/>
        </a:p>
      </dgm:t>
    </dgm:pt>
    <dgm:pt modelId="{2BECEA03-ACD7-46D5-83A3-6A756D7AA714}" type="pres">
      <dgm:prSet presAssocID="{7D0B5AB9-AE07-4C95-B4C6-CC5066D06E6E}" presName="sp" presStyleCnt="0"/>
      <dgm:spPr/>
    </dgm:pt>
    <dgm:pt modelId="{619D3068-47DE-4BEE-96FC-611E5F00A6F7}" type="pres">
      <dgm:prSet presAssocID="{4528223E-2A5D-4A08-89CC-205A649F8536}" presName="linNode" presStyleCnt="0"/>
      <dgm:spPr/>
    </dgm:pt>
    <dgm:pt modelId="{E0CC81CE-14E2-4698-8FB8-8671472C314E}" type="pres">
      <dgm:prSet presAssocID="{4528223E-2A5D-4A08-89CC-205A649F8536}" presName="parentText" presStyleLbl="node1" presStyleIdx="3" presStyleCnt="5">
        <dgm:presLayoutVars>
          <dgm:chMax val="1"/>
          <dgm:bulletEnabled val="1"/>
        </dgm:presLayoutVars>
      </dgm:prSet>
      <dgm:spPr/>
      <dgm:t>
        <a:bodyPr/>
        <a:lstStyle/>
        <a:p>
          <a:endParaRPr lang="en-US"/>
        </a:p>
      </dgm:t>
    </dgm:pt>
    <dgm:pt modelId="{2C96CD09-F7AD-42B9-A0CE-60891338FBA5}" type="pres">
      <dgm:prSet presAssocID="{4528223E-2A5D-4A08-89CC-205A649F8536}" presName="descendantText" presStyleLbl="alignAccFollowNode1" presStyleIdx="3" presStyleCnt="5">
        <dgm:presLayoutVars>
          <dgm:bulletEnabled val="1"/>
        </dgm:presLayoutVars>
      </dgm:prSet>
      <dgm:spPr/>
      <dgm:t>
        <a:bodyPr/>
        <a:lstStyle/>
        <a:p>
          <a:endParaRPr lang="en-US"/>
        </a:p>
      </dgm:t>
    </dgm:pt>
    <dgm:pt modelId="{640C7028-66FC-4C46-93E9-D9D5180CBE84}" type="pres">
      <dgm:prSet presAssocID="{90815EAE-7947-461F-A78D-3688452FAFC7}" presName="sp" presStyleCnt="0"/>
      <dgm:spPr/>
    </dgm:pt>
    <dgm:pt modelId="{B2B3B42A-6425-454C-BCF5-98E0FF552664}" type="pres">
      <dgm:prSet presAssocID="{BB95D54F-C730-41CD-A84D-FDDC117475CF}" presName="linNode" presStyleCnt="0"/>
      <dgm:spPr/>
    </dgm:pt>
    <dgm:pt modelId="{73D9D8B8-2641-4622-9820-808473CA8F59}" type="pres">
      <dgm:prSet presAssocID="{BB95D54F-C730-41CD-A84D-FDDC117475CF}" presName="parentText" presStyleLbl="node1" presStyleIdx="4" presStyleCnt="5">
        <dgm:presLayoutVars>
          <dgm:chMax val="1"/>
          <dgm:bulletEnabled val="1"/>
        </dgm:presLayoutVars>
      </dgm:prSet>
      <dgm:spPr/>
      <dgm:t>
        <a:bodyPr/>
        <a:lstStyle/>
        <a:p>
          <a:endParaRPr lang="en-US"/>
        </a:p>
      </dgm:t>
    </dgm:pt>
    <dgm:pt modelId="{4ACF650F-AFC1-4C1C-B387-0B90803A1407}" type="pres">
      <dgm:prSet presAssocID="{BB95D54F-C730-41CD-A84D-FDDC117475CF}" presName="descendantText" presStyleLbl="alignAccFollowNode1" presStyleIdx="4" presStyleCnt="5">
        <dgm:presLayoutVars>
          <dgm:bulletEnabled val="1"/>
        </dgm:presLayoutVars>
      </dgm:prSet>
      <dgm:spPr/>
      <dgm:t>
        <a:bodyPr/>
        <a:lstStyle/>
        <a:p>
          <a:endParaRPr lang="en-US"/>
        </a:p>
      </dgm:t>
    </dgm:pt>
  </dgm:ptLst>
  <dgm:cxnLst>
    <dgm:cxn modelId="{6154F420-E609-44B9-94AD-1966AC3A1BC4}" type="presOf" srcId="{3B778E9E-10A9-4A58-9AF4-2DC9628F0BF8}" destId="{AC22A756-0B36-4B27-9D3D-D937C632E009}" srcOrd="0" destOrd="1" presId="urn:microsoft.com/office/officeart/2005/8/layout/vList5"/>
    <dgm:cxn modelId="{DA48C952-F639-4895-A894-8DC73137C0A6}" type="presOf" srcId="{BAC2C6EF-A4A4-405D-ADDF-28B727335E11}" destId="{4ACF650F-AFC1-4C1C-B387-0B90803A1407}" srcOrd="0" destOrd="0" presId="urn:microsoft.com/office/officeart/2005/8/layout/vList5"/>
    <dgm:cxn modelId="{77C20E09-319D-4C66-A10F-632A115015C1}" type="presOf" srcId="{BB95D54F-C730-41CD-A84D-FDDC117475CF}" destId="{73D9D8B8-2641-4622-9820-808473CA8F59}" srcOrd="0" destOrd="0" presId="urn:microsoft.com/office/officeart/2005/8/layout/vList5"/>
    <dgm:cxn modelId="{D2AE1ED3-E17F-4F32-90B7-91233BFB3504}" srcId="{4528223E-2A5D-4A08-89CC-205A649F8536}" destId="{F2C2C043-6780-4F23-BBFC-8C35D82E9CDD}" srcOrd="1" destOrd="0" parTransId="{36B1339F-E56B-468B-AB1B-3E159B09C063}" sibTransId="{1E7BE9F6-9EF3-4B89-B981-4E0F4A8A5248}"/>
    <dgm:cxn modelId="{5BA40BE0-DD89-43A0-8D07-150B50695FC8}" srcId="{898B2404-BBC6-4B21-A148-D6FC1C883409}" destId="{8C51015C-81E9-465A-ACEB-D70A86F76BB2}" srcOrd="0" destOrd="0" parTransId="{9CEA8F80-FBF3-4AE7-A65C-914EC49E7336}" sibTransId="{B909D2D3-D2FD-45D9-953C-C46544C2CCC5}"/>
    <dgm:cxn modelId="{D82C0345-F17B-4759-B653-8E929202F83A}" type="presOf" srcId="{DD745A20-CDF6-4342-AF76-006CA65324C1}" destId="{4ACF650F-AFC1-4C1C-B387-0B90803A1407}" srcOrd="0" destOrd="1" presId="urn:microsoft.com/office/officeart/2005/8/layout/vList5"/>
    <dgm:cxn modelId="{3C741EDA-D792-49BD-8ACF-6181898D64E3}" type="presOf" srcId="{EB133440-3A16-4948-BFB4-F94CF514BB4B}" destId="{2C5C1179-55BB-4345-92A1-3D8163A29EB8}" srcOrd="0" destOrd="0" presId="urn:microsoft.com/office/officeart/2005/8/layout/vList5"/>
    <dgm:cxn modelId="{7B49F93B-7EDE-4C7E-AE5F-AACE9F38D4D1}" srcId="{EB133440-3A16-4948-BFB4-F94CF514BB4B}" destId="{898B2404-BBC6-4B21-A148-D6FC1C883409}" srcOrd="1" destOrd="0" parTransId="{50D2DFDA-3374-4F1A-B17A-0E03731AF4C6}" sibTransId="{398CC699-788F-4CFC-80F9-EACD3E0D0B6A}"/>
    <dgm:cxn modelId="{D047B26C-A9FC-42C9-BDFD-742B75393E64}" type="presOf" srcId="{F2C2C043-6780-4F23-BBFC-8C35D82E9CDD}" destId="{2C96CD09-F7AD-42B9-A0CE-60891338FBA5}" srcOrd="0" destOrd="1" presId="urn:microsoft.com/office/officeart/2005/8/layout/vList5"/>
    <dgm:cxn modelId="{FC0FF98C-842A-4599-811D-9F40A93543DE}" srcId="{EB133440-3A16-4948-BFB4-F94CF514BB4B}" destId="{28F79762-44E7-4143-9067-D8E9893A70E0}" srcOrd="2" destOrd="0" parTransId="{7D3FEEBB-913F-4E09-89F3-B937E78954AC}" sibTransId="{7D0B5AB9-AE07-4C95-B4C6-CC5066D06E6E}"/>
    <dgm:cxn modelId="{7FDB838B-5E54-4C48-B0D2-E94D8B18AE80}" srcId="{28F79762-44E7-4143-9067-D8E9893A70E0}" destId="{03546E4B-3975-4B7D-8840-3FC0EC9D0C45}" srcOrd="0" destOrd="0" parTransId="{F8104C02-DFAD-474F-B679-047C163AAE91}" sibTransId="{80C8FDD7-6C91-48F5-90D8-07D9D800B599}"/>
    <dgm:cxn modelId="{C2D20F86-0D8F-4F86-8536-142009747501}" srcId="{01F965BB-BC45-43F0-A153-B4F35A971539}" destId="{BF209B2A-8FED-41A7-B720-E9D196AA903E}" srcOrd="0" destOrd="0" parTransId="{E028C00A-149C-48A4-A7AD-843CB4B9F39B}" sibTransId="{80EFCD70-EAE0-42D6-A313-25A903664C55}"/>
    <dgm:cxn modelId="{44D5F51E-792A-4DC6-8A33-2DBB75F23C96}" type="presOf" srcId="{898B2404-BBC6-4B21-A148-D6FC1C883409}" destId="{FFC009C8-97CF-4289-A6BE-626B0EFF58D8}" srcOrd="0" destOrd="0" presId="urn:microsoft.com/office/officeart/2005/8/layout/vList5"/>
    <dgm:cxn modelId="{AE3D8508-3CF8-42C6-890C-3E0C615E8804}" srcId="{28F79762-44E7-4143-9067-D8E9893A70E0}" destId="{05409C07-D0A3-4C46-B4AD-90C972DBAD3C}" srcOrd="2" destOrd="0" parTransId="{6625425D-9FF4-48BF-9C2A-7612824EED27}" sibTransId="{237522DA-4577-4EF4-A9CB-234180C613A2}"/>
    <dgm:cxn modelId="{2C112C4F-0281-433E-B7AC-189611D474A7}" type="presOf" srcId="{03546E4B-3975-4B7D-8840-3FC0EC9D0C45}" destId="{A293A71E-104B-4D63-9592-F66935B9E624}" srcOrd="0" destOrd="0" presId="urn:microsoft.com/office/officeart/2005/8/layout/vList5"/>
    <dgm:cxn modelId="{B6AA764E-7CE9-4D6A-9A18-ED6F413B4531}" type="presOf" srcId="{05409C07-D0A3-4C46-B4AD-90C972DBAD3C}" destId="{A293A71E-104B-4D63-9592-F66935B9E624}" srcOrd="0" destOrd="2" presId="urn:microsoft.com/office/officeart/2005/8/layout/vList5"/>
    <dgm:cxn modelId="{43CB16C7-8F38-43AB-84FB-B10FAD86488F}" srcId="{EB133440-3A16-4948-BFB4-F94CF514BB4B}" destId="{01F965BB-BC45-43F0-A153-B4F35A971539}" srcOrd="0" destOrd="0" parTransId="{8E425EE3-D899-438D-8DA0-6573382B6141}" sibTransId="{13A95AD2-6717-4D60-9422-C9E5962EF16F}"/>
    <dgm:cxn modelId="{66FFE4E7-57B0-4527-8944-A02131B0718D}" type="presOf" srcId="{28F79762-44E7-4143-9067-D8E9893A70E0}" destId="{8A02A4C9-2CC5-46C6-8499-66040B5242D1}" srcOrd="0" destOrd="0" presId="urn:microsoft.com/office/officeart/2005/8/layout/vList5"/>
    <dgm:cxn modelId="{B0A16EE7-DE37-46AB-9EBE-8F181B8955D8}" srcId="{BB95D54F-C730-41CD-A84D-FDDC117475CF}" destId="{BAC2C6EF-A4A4-405D-ADDF-28B727335E11}" srcOrd="0" destOrd="0" parTransId="{A68A4ABC-2DC7-476F-B6DB-EB30AA543896}" sibTransId="{28E7803F-6F20-423A-BE4A-B6B6883EC1A8}"/>
    <dgm:cxn modelId="{C49E8F96-6D2D-415A-B657-9E42914ADD05}" type="presOf" srcId="{4528223E-2A5D-4A08-89CC-205A649F8536}" destId="{E0CC81CE-14E2-4698-8FB8-8671472C314E}" srcOrd="0" destOrd="0" presId="urn:microsoft.com/office/officeart/2005/8/layout/vList5"/>
    <dgm:cxn modelId="{4A158A73-B0E5-4B9D-AEBE-D69D0CD45F77}" srcId="{4528223E-2A5D-4A08-89CC-205A649F8536}" destId="{E0946C53-A901-421A-8360-4B026DDDA96D}" srcOrd="2" destOrd="0" parTransId="{37A1088C-58A9-41D6-87A8-E7BEC7D60758}" sibTransId="{25C23226-A716-4D68-97D8-2A6D9236511D}"/>
    <dgm:cxn modelId="{3FDE22DD-AAE0-42A0-9B53-0255793B04BD}" type="presOf" srcId="{BB6EF6CA-F4EC-4DA7-832F-C84CB9948721}" destId="{2C96CD09-F7AD-42B9-A0CE-60891338FBA5}" srcOrd="0" destOrd="0" presId="urn:microsoft.com/office/officeart/2005/8/layout/vList5"/>
    <dgm:cxn modelId="{4A36DA80-DE81-4286-B378-ECD8CAEE16B7}" type="presOf" srcId="{BF209B2A-8FED-41A7-B720-E9D196AA903E}" destId="{87D6915F-A0E3-49E0-B92E-16F881509AAC}" srcOrd="0" destOrd="0" presId="urn:microsoft.com/office/officeart/2005/8/layout/vList5"/>
    <dgm:cxn modelId="{C1F525E1-A2E7-463A-9219-17FFA7F72970}" srcId="{BB95D54F-C730-41CD-A84D-FDDC117475CF}" destId="{DD745A20-CDF6-4342-AF76-006CA65324C1}" srcOrd="1" destOrd="0" parTransId="{17B35714-231E-4BC3-8FCE-DAABEC9AE33B}" sibTransId="{451A8EC9-93A4-47FE-BDC6-618A454DF993}"/>
    <dgm:cxn modelId="{8150088F-39FE-4D32-9E07-7185952D84DC}" type="presOf" srcId="{8C51015C-81E9-465A-ACEB-D70A86F76BB2}" destId="{AC22A756-0B36-4B27-9D3D-D937C632E009}" srcOrd="0" destOrd="0" presId="urn:microsoft.com/office/officeart/2005/8/layout/vList5"/>
    <dgm:cxn modelId="{9D9DEB66-8413-4DE5-8311-E19AC1B13639}" srcId="{28F79762-44E7-4143-9067-D8E9893A70E0}" destId="{71E373CC-952B-461F-89AE-908037CE7BCD}" srcOrd="1" destOrd="0" parTransId="{036485FC-E79E-4C57-8741-51AECBC580CC}" sibTransId="{304B602F-0179-4F72-A7F6-1162090DF0E8}"/>
    <dgm:cxn modelId="{897A1D4B-ACDB-41C9-ABDD-37F51C337C45}" srcId="{4528223E-2A5D-4A08-89CC-205A649F8536}" destId="{BB6EF6CA-F4EC-4DA7-832F-C84CB9948721}" srcOrd="0" destOrd="0" parTransId="{1F005ADE-5747-4869-B61B-BDF34377F2C9}" sibTransId="{2D5BB9A8-38EC-435D-9B80-CB002846D491}"/>
    <dgm:cxn modelId="{83ECC3BD-F561-4D96-93A4-CF521101E2FF}" srcId="{EB133440-3A16-4948-BFB4-F94CF514BB4B}" destId="{4528223E-2A5D-4A08-89CC-205A649F8536}" srcOrd="3" destOrd="0" parTransId="{858F05F0-0CFF-44F3-9CA3-B4FDB193362B}" sibTransId="{90815EAE-7947-461F-A78D-3688452FAFC7}"/>
    <dgm:cxn modelId="{F626C1ED-078E-45B1-9886-244C5D821EF9}" type="presOf" srcId="{E0946C53-A901-421A-8360-4B026DDDA96D}" destId="{2C96CD09-F7AD-42B9-A0CE-60891338FBA5}" srcOrd="0" destOrd="2" presId="urn:microsoft.com/office/officeart/2005/8/layout/vList5"/>
    <dgm:cxn modelId="{C7AEC21B-84B3-420B-91E0-CC152E2711B4}" srcId="{EB133440-3A16-4948-BFB4-F94CF514BB4B}" destId="{BB95D54F-C730-41CD-A84D-FDDC117475CF}" srcOrd="4" destOrd="0" parTransId="{5E896B9E-A253-46FA-A64A-71D6BBC807B3}" sibTransId="{2E5D7AB2-D6CF-4A70-A024-B2DECB9EA208}"/>
    <dgm:cxn modelId="{15BD0457-78D0-4C48-8DDA-8EA98FDF9506}" type="presOf" srcId="{01F965BB-BC45-43F0-A153-B4F35A971539}" destId="{1E4E643D-CFBC-4680-A4C2-8E6A5CC216EE}" srcOrd="0" destOrd="0" presId="urn:microsoft.com/office/officeart/2005/8/layout/vList5"/>
    <dgm:cxn modelId="{79A1583E-2163-49EB-A221-416278842B98}" type="presOf" srcId="{71E373CC-952B-461F-89AE-908037CE7BCD}" destId="{A293A71E-104B-4D63-9592-F66935B9E624}" srcOrd="0" destOrd="1" presId="urn:microsoft.com/office/officeart/2005/8/layout/vList5"/>
    <dgm:cxn modelId="{43BC144D-F79E-48C6-811B-10000997FE97}" srcId="{898B2404-BBC6-4B21-A148-D6FC1C883409}" destId="{3B778E9E-10A9-4A58-9AF4-2DC9628F0BF8}" srcOrd="1" destOrd="0" parTransId="{0DAA5D2A-8ED6-48D3-B731-19BCD33868FD}" sibTransId="{F292373E-978A-41EB-9E8B-FCFEDE5D8502}"/>
    <dgm:cxn modelId="{6A2604F3-6604-4F39-929D-788FD28FF499}" type="presParOf" srcId="{2C5C1179-55BB-4345-92A1-3D8163A29EB8}" destId="{D9FEB582-E1BE-45D0-A045-F3449881D887}" srcOrd="0" destOrd="0" presId="urn:microsoft.com/office/officeart/2005/8/layout/vList5"/>
    <dgm:cxn modelId="{7892994B-ED74-433C-85A5-B383B6553F3F}" type="presParOf" srcId="{D9FEB582-E1BE-45D0-A045-F3449881D887}" destId="{1E4E643D-CFBC-4680-A4C2-8E6A5CC216EE}" srcOrd="0" destOrd="0" presId="urn:microsoft.com/office/officeart/2005/8/layout/vList5"/>
    <dgm:cxn modelId="{EFBE2B45-E943-47B5-BD75-482D2968822F}" type="presParOf" srcId="{D9FEB582-E1BE-45D0-A045-F3449881D887}" destId="{87D6915F-A0E3-49E0-B92E-16F881509AAC}" srcOrd="1" destOrd="0" presId="urn:microsoft.com/office/officeart/2005/8/layout/vList5"/>
    <dgm:cxn modelId="{499583EE-7701-4725-A136-E9EDD77CDE95}" type="presParOf" srcId="{2C5C1179-55BB-4345-92A1-3D8163A29EB8}" destId="{8FDEDFE1-B31F-4C38-987B-D0D74B1A77C9}" srcOrd="1" destOrd="0" presId="urn:microsoft.com/office/officeart/2005/8/layout/vList5"/>
    <dgm:cxn modelId="{D087D992-4BD5-447C-A5CA-AA2CDB3D7DF7}" type="presParOf" srcId="{2C5C1179-55BB-4345-92A1-3D8163A29EB8}" destId="{1C916749-6A1A-4A5D-A448-AC25071FF7CC}" srcOrd="2" destOrd="0" presId="urn:microsoft.com/office/officeart/2005/8/layout/vList5"/>
    <dgm:cxn modelId="{84B46226-6FA0-4F12-BAAE-8CE302ED59AF}" type="presParOf" srcId="{1C916749-6A1A-4A5D-A448-AC25071FF7CC}" destId="{FFC009C8-97CF-4289-A6BE-626B0EFF58D8}" srcOrd="0" destOrd="0" presId="urn:microsoft.com/office/officeart/2005/8/layout/vList5"/>
    <dgm:cxn modelId="{9250047E-D030-4082-8116-6D943C0D5AD7}" type="presParOf" srcId="{1C916749-6A1A-4A5D-A448-AC25071FF7CC}" destId="{AC22A756-0B36-4B27-9D3D-D937C632E009}" srcOrd="1" destOrd="0" presId="urn:microsoft.com/office/officeart/2005/8/layout/vList5"/>
    <dgm:cxn modelId="{592D16CC-0A97-4496-A4F2-80E10A2C3138}" type="presParOf" srcId="{2C5C1179-55BB-4345-92A1-3D8163A29EB8}" destId="{11471AF7-9A6D-40CD-A256-96CA5C04ABEC}" srcOrd="3" destOrd="0" presId="urn:microsoft.com/office/officeart/2005/8/layout/vList5"/>
    <dgm:cxn modelId="{8741122B-FD7C-4611-B2E5-B88270B5FBA7}" type="presParOf" srcId="{2C5C1179-55BB-4345-92A1-3D8163A29EB8}" destId="{0F1415B3-5B93-447F-9D96-51B84BF63BF0}" srcOrd="4" destOrd="0" presId="urn:microsoft.com/office/officeart/2005/8/layout/vList5"/>
    <dgm:cxn modelId="{A87CC60A-0D2E-4417-BD58-8BF885A94F41}" type="presParOf" srcId="{0F1415B3-5B93-447F-9D96-51B84BF63BF0}" destId="{8A02A4C9-2CC5-46C6-8499-66040B5242D1}" srcOrd="0" destOrd="0" presId="urn:microsoft.com/office/officeart/2005/8/layout/vList5"/>
    <dgm:cxn modelId="{18253C3B-36FD-4231-9CEB-F7D8AD983729}" type="presParOf" srcId="{0F1415B3-5B93-447F-9D96-51B84BF63BF0}" destId="{A293A71E-104B-4D63-9592-F66935B9E624}" srcOrd="1" destOrd="0" presId="urn:microsoft.com/office/officeart/2005/8/layout/vList5"/>
    <dgm:cxn modelId="{03F9545F-C461-4BDD-925B-318212F8D1F3}" type="presParOf" srcId="{2C5C1179-55BB-4345-92A1-3D8163A29EB8}" destId="{2BECEA03-ACD7-46D5-83A3-6A756D7AA714}" srcOrd="5" destOrd="0" presId="urn:microsoft.com/office/officeart/2005/8/layout/vList5"/>
    <dgm:cxn modelId="{E193F178-D63C-4D3E-A118-C0D0AC7E3138}" type="presParOf" srcId="{2C5C1179-55BB-4345-92A1-3D8163A29EB8}" destId="{619D3068-47DE-4BEE-96FC-611E5F00A6F7}" srcOrd="6" destOrd="0" presId="urn:microsoft.com/office/officeart/2005/8/layout/vList5"/>
    <dgm:cxn modelId="{4C702091-3AA9-4AF7-91B7-F6E8C65A1FC4}" type="presParOf" srcId="{619D3068-47DE-4BEE-96FC-611E5F00A6F7}" destId="{E0CC81CE-14E2-4698-8FB8-8671472C314E}" srcOrd="0" destOrd="0" presId="urn:microsoft.com/office/officeart/2005/8/layout/vList5"/>
    <dgm:cxn modelId="{8B961C56-75CD-4CF3-925D-9B36CAC58D69}" type="presParOf" srcId="{619D3068-47DE-4BEE-96FC-611E5F00A6F7}" destId="{2C96CD09-F7AD-42B9-A0CE-60891338FBA5}" srcOrd="1" destOrd="0" presId="urn:microsoft.com/office/officeart/2005/8/layout/vList5"/>
    <dgm:cxn modelId="{8B42AC3C-3BE5-48C4-9B0A-AC5A0CF15F89}" type="presParOf" srcId="{2C5C1179-55BB-4345-92A1-3D8163A29EB8}" destId="{640C7028-66FC-4C46-93E9-D9D5180CBE84}" srcOrd="7" destOrd="0" presId="urn:microsoft.com/office/officeart/2005/8/layout/vList5"/>
    <dgm:cxn modelId="{EFEE7F79-56AE-481E-B66C-7E4334C0C536}" type="presParOf" srcId="{2C5C1179-55BB-4345-92A1-3D8163A29EB8}" destId="{B2B3B42A-6425-454C-BCF5-98E0FF552664}" srcOrd="8" destOrd="0" presId="urn:microsoft.com/office/officeart/2005/8/layout/vList5"/>
    <dgm:cxn modelId="{9CDAF4C7-C41E-4D92-B507-D78E969DB62A}" type="presParOf" srcId="{B2B3B42A-6425-454C-BCF5-98E0FF552664}" destId="{73D9D8B8-2641-4622-9820-808473CA8F59}" srcOrd="0" destOrd="0" presId="urn:microsoft.com/office/officeart/2005/8/layout/vList5"/>
    <dgm:cxn modelId="{D01A0F46-224A-45E9-8493-A0A69F7880AA}" type="presParOf" srcId="{B2B3B42A-6425-454C-BCF5-98E0FF552664}" destId="{4ACF650F-AFC1-4C1C-B387-0B90803A140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6915F-A0E3-49E0-B92E-16F881509AAC}">
      <dsp:nvSpPr>
        <dsp:cNvPr id="0" name=""/>
        <dsp:cNvSpPr/>
      </dsp:nvSpPr>
      <dsp:spPr>
        <a:xfrm rot="5400000">
          <a:off x="5467794" y="-2264350"/>
          <a:ext cx="878458" cy="5559552"/>
        </a:xfrm>
        <a:prstGeom prst="round2SameRect">
          <a:avLst/>
        </a:prstGeom>
        <a:solidFill>
          <a:srgbClr val="FF9966"/>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id-ID" sz="1100" i="1" kern="1200" dirty="0" smtClean="0">
              <a:latin typeface="Arial" pitchFamily="34" charset="0"/>
              <a:cs typeface="Arial" pitchFamily="34" charset="0"/>
            </a:rPr>
            <a:t>MELIHAT, MENGAMATI,</a:t>
          </a:r>
          <a:r>
            <a:rPr lang="id-ID" sz="1100" i="1" kern="1200" baseline="0" dirty="0" smtClean="0">
              <a:latin typeface="Arial" pitchFamily="34" charset="0"/>
              <a:cs typeface="Arial" pitchFamily="34" charset="0"/>
            </a:rPr>
            <a:t> MEMBACA, MENDENGAR, MENYIMAK (DENGAN ATAU TANPA ALAT)</a:t>
          </a:r>
          <a:endParaRPr lang="en-US" sz="1100" kern="1200" dirty="0"/>
        </a:p>
      </dsp:txBody>
      <dsp:txXfrm rot="-5400000">
        <a:off x="3127248" y="119079"/>
        <a:ext cx="5516669" cy="792692"/>
      </dsp:txXfrm>
    </dsp:sp>
    <dsp:sp modelId="{1E4E643D-CFBC-4680-A4C2-8E6A5CC216EE}">
      <dsp:nvSpPr>
        <dsp:cNvPr id="0" name=""/>
        <dsp:cNvSpPr/>
      </dsp:nvSpPr>
      <dsp:spPr>
        <a:xfrm>
          <a:off x="0" y="44930"/>
          <a:ext cx="3127248" cy="1098072"/>
        </a:xfrm>
        <a:prstGeom prst="roundRect">
          <a:avLst/>
        </a:prstGeom>
        <a:solidFill>
          <a:srgbClr val="FF99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Arial" pitchFamily="34" charset="0"/>
              <a:ea typeface="Arial Unicode MS" pitchFamily="34" charset="-128"/>
              <a:cs typeface="Arial" pitchFamily="34" charset="0"/>
            </a:rPr>
            <a:t>MENGAMATI</a:t>
          </a:r>
          <a:endParaRPr lang="en-US" sz="1800" b="1" kern="1200" dirty="0">
            <a:solidFill>
              <a:schemeClr val="bg1"/>
            </a:solidFill>
            <a:latin typeface="Arial" pitchFamily="34" charset="0"/>
            <a:ea typeface="Arial Unicode MS" pitchFamily="34" charset="-128"/>
            <a:cs typeface="Arial" pitchFamily="34" charset="0"/>
          </a:endParaRPr>
        </a:p>
      </dsp:txBody>
      <dsp:txXfrm>
        <a:off x="53603" y="98533"/>
        <a:ext cx="3020042" cy="990866"/>
      </dsp:txXfrm>
    </dsp:sp>
    <dsp:sp modelId="{AC22A756-0B36-4B27-9D3D-D937C632E009}">
      <dsp:nvSpPr>
        <dsp:cNvPr id="0" name=""/>
        <dsp:cNvSpPr/>
      </dsp:nvSpPr>
      <dsp:spPr>
        <a:xfrm rot="5400000">
          <a:off x="5467794" y="-1075252"/>
          <a:ext cx="878458" cy="5559552"/>
        </a:xfrm>
        <a:prstGeom prst="round2SameRect">
          <a:avLst/>
        </a:prstGeom>
        <a:solidFill>
          <a:srgbClr val="FFC000"/>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id-ID" sz="1100" i="1" kern="1200" dirty="0" smtClean="0">
              <a:latin typeface="Arial" pitchFamily="34" charset="0"/>
              <a:cs typeface="Arial" pitchFamily="34" charset="0"/>
            </a:rPr>
            <a:t>MENGAJUKAN</a:t>
          </a:r>
          <a:r>
            <a:rPr lang="id-ID" sz="1100" i="1" kern="1200" baseline="0" dirty="0" smtClean="0">
              <a:latin typeface="Arial" pitchFamily="34" charset="0"/>
              <a:cs typeface="Arial" pitchFamily="34" charset="0"/>
            </a:rPr>
            <a:t> PERTANYAAN DARI YANG FAKTUAL SAMPAI YANG BERSI</a:t>
          </a:r>
          <a:r>
            <a:rPr lang="en-US" sz="1100" i="1" kern="1200" baseline="0" dirty="0" smtClean="0">
              <a:latin typeface="Arial" pitchFamily="34" charset="0"/>
              <a:cs typeface="Arial" pitchFamily="34" charset="0"/>
            </a:rPr>
            <a:t>F</a:t>
          </a:r>
          <a:r>
            <a:rPr lang="id-ID" sz="1100" i="1" kern="1200" baseline="0" dirty="0" smtClean="0">
              <a:latin typeface="Arial" pitchFamily="34" charset="0"/>
              <a:cs typeface="Arial" pitchFamily="34" charset="0"/>
            </a:rPr>
            <a:t>AT HIPOTESIS</a:t>
          </a:r>
          <a:endParaRPr lang="en-US" sz="1100" kern="1200" dirty="0"/>
        </a:p>
        <a:p>
          <a:pPr marL="57150" lvl="1" indent="-57150" algn="l" defTabSz="488950">
            <a:lnSpc>
              <a:spcPct val="90000"/>
            </a:lnSpc>
            <a:spcBef>
              <a:spcPct val="0"/>
            </a:spcBef>
            <a:spcAft>
              <a:spcPct val="15000"/>
            </a:spcAft>
            <a:buChar char="••"/>
          </a:pPr>
          <a:r>
            <a:rPr lang="id-ID" sz="1100" i="1" kern="1200" baseline="0" dirty="0" smtClean="0">
              <a:latin typeface="Arial" pitchFamily="34" charset="0"/>
              <a:cs typeface="Arial" pitchFamily="34" charset="0"/>
            </a:rPr>
            <a:t>DIAWALI DENGAN BIMBINGAN </a:t>
          </a:r>
          <a:r>
            <a:rPr lang="en-US" sz="1100" i="1" kern="1200" baseline="0" dirty="0" smtClean="0">
              <a:latin typeface="Arial" pitchFamily="34" charset="0"/>
              <a:cs typeface="Arial" pitchFamily="34" charset="0"/>
            </a:rPr>
            <a:t>DOSEN</a:t>
          </a:r>
          <a:r>
            <a:rPr lang="id-ID" sz="1100" i="1" kern="1200" baseline="0" dirty="0" smtClean="0">
              <a:latin typeface="Arial" pitchFamily="34" charset="0"/>
              <a:cs typeface="Arial" pitchFamily="34" charset="0"/>
            </a:rPr>
            <a:t> SAMPAI DENGAN MANDIRI (MENJADI SUATU KEBIASAAN)</a:t>
          </a:r>
          <a:endParaRPr lang="id-ID" sz="1100" i="1" kern="1200" dirty="0">
            <a:latin typeface="Arial" pitchFamily="34" charset="0"/>
            <a:cs typeface="Arial" pitchFamily="34" charset="0"/>
          </a:endParaRPr>
        </a:p>
      </dsp:txBody>
      <dsp:txXfrm rot="-5400000">
        <a:off x="3127248" y="1308177"/>
        <a:ext cx="5516669" cy="792692"/>
      </dsp:txXfrm>
    </dsp:sp>
    <dsp:sp modelId="{FFC009C8-97CF-4289-A6BE-626B0EFF58D8}">
      <dsp:nvSpPr>
        <dsp:cNvPr id="0" name=""/>
        <dsp:cNvSpPr/>
      </dsp:nvSpPr>
      <dsp:spPr>
        <a:xfrm>
          <a:off x="0" y="1155487"/>
          <a:ext cx="3127248" cy="1098072"/>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Arial" pitchFamily="34" charset="0"/>
              <a:ea typeface="Arial Unicode MS" pitchFamily="34" charset="-128"/>
              <a:cs typeface="Arial" pitchFamily="34" charset="0"/>
            </a:rPr>
            <a:t>MENANYA</a:t>
          </a:r>
          <a:endParaRPr lang="en-US" sz="1800" b="1" kern="1200" dirty="0">
            <a:solidFill>
              <a:schemeClr val="bg1"/>
            </a:solidFill>
            <a:latin typeface="Arial" pitchFamily="34" charset="0"/>
            <a:ea typeface="Arial Unicode MS" pitchFamily="34" charset="-128"/>
            <a:cs typeface="Arial" pitchFamily="34" charset="0"/>
          </a:endParaRPr>
        </a:p>
      </dsp:txBody>
      <dsp:txXfrm>
        <a:off x="53603" y="1209090"/>
        <a:ext cx="3020042" cy="990866"/>
      </dsp:txXfrm>
    </dsp:sp>
    <dsp:sp modelId="{A293A71E-104B-4D63-9592-F66935B9E624}">
      <dsp:nvSpPr>
        <dsp:cNvPr id="0" name=""/>
        <dsp:cNvSpPr/>
      </dsp:nvSpPr>
      <dsp:spPr>
        <a:xfrm rot="5400000">
          <a:off x="5467794" y="77723"/>
          <a:ext cx="878458" cy="5559552"/>
        </a:xfrm>
        <a:prstGeom prst="round2SameRect">
          <a:avLst/>
        </a:prstGeom>
        <a:solidFill>
          <a:srgbClr val="FFFF00"/>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id-ID" sz="1100" i="1" kern="1200" dirty="0" smtClean="0">
              <a:latin typeface="Arial" pitchFamily="34" charset="0"/>
              <a:cs typeface="Arial" pitchFamily="34" charset="0"/>
            </a:rPr>
            <a:t>MENENTUKAN DATA</a:t>
          </a:r>
          <a:r>
            <a:rPr lang="id-ID" sz="1100" i="1" kern="1200" baseline="0" dirty="0" smtClean="0">
              <a:latin typeface="Arial" pitchFamily="34" charset="0"/>
              <a:cs typeface="Arial" pitchFamily="34" charset="0"/>
            </a:rPr>
            <a:t> YANG DIPERLUKAN DARI PERTANYAAN YANG DIAJUKAN</a:t>
          </a:r>
          <a:endParaRPr lang="en-US" sz="1100" kern="1200" dirty="0"/>
        </a:p>
        <a:p>
          <a:pPr marL="57150" lvl="1" indent="-57150" algn="l" defTabSz="488950">
            <a:lnSpc>
              <a:spcPct val="90000"/>
            </a:lnSpc>
            <a:spcBef>
              <a:spcPct val="0"/>
            </a:spcBef>
            <a:spcAft>
              <a:spcPct val="15000"/>
            </a:spcAft>
            <a:buChar char="••"/>
          </a:pPr>
          <a:r>
            <a:rPr lang="id-ID" sz="1100" i="1" kern="1200" baseline="0" dirty="0" smtClean="0">
              <a:latin typeface="Arial" pitchFamily="34" charset="0"/>
              <a:cs typeface="Arial" pitchFamily="34" charset="0"/>
            </a:rPr>
            <a:t>MENENTUKAN SUMBER DATA (BENDA, DOKUMEN, BUKU, EKPERIMEN)</a:t>
          </a:r>
        </a:p>
        <a:p>
          <a:pPr marL="57150" lvl="1" indent="-57150" algn="l" defTabSz="488950">
            <a:lnSpc>
              <a:spcPct val="90000"/>
            </a:lnSpc>
            <a:spcBef>
              <a:spcPct val="0"/>
            </a:spcBef>
            <a:spcAft>
              <a:spcPct val="15000"/>
            </a:spcAft>
            <a:buChar char="••"/>
          </a:pPr>
          <a:r>
            <a:rPr lang="id-ID" sz="1100" i="1" kern="1200" baseline="0" dirty="0" smtClean="0">
              <a:latin typeface="Arial" pitchFamily="34" charset="0"/>
              <a:cs typeface="Arial" pitchFamily="34" charset="0"/>
            </a:rPr>
            <a:t>MENGUMPULKAN DATA</a:t>
          </a:r>
          <a:endParaRPr lang="id-ID" sz="1100" i="1" kern="1200" dirty="0">
            <a:latin typeface="Arial" pitchFamily="34" charset="0"/>
            <a:cs typeface="Arial" pitchFamily="34" charset="0"/>
          </a:endParaRPr>
        </a:p>
      </dsp:txBody>
      <dsp:txXfrm rot="-5400000">
        <a:off x="3127248" y="2461153"/>
        <a:ext cx="5516669" cy="792692"/>
      </dsp:txXfrm>
    </dsp:sp>
    <dsp:sp modelId="{8A02A4C9-2CC5-46C6-8499-66040B5242D1}">
      <dsp:nvSpPr>
        <dsp:cNvPr id="0" name=""/>
        <dsp:cNvSpPr/>
      </dsp:nvSpPr>
      <dsp:spPr>
        <a:xfrm>
          <a:off x="0" y="2308463"/>
          <a:ext cx="3127248" cy="1098072"/>
        </a:xfrm>
        <a:prstGeom prst="roundRect">
          <a:avLst/>
        </a:prstGeom>
        <a:solidFill>
          <a:srgbClr val="FFFF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Arial" pitchFamily="34" charset="0"/>
              <a:ea typeface="Arial Unicode MS" pitchFamily="34" charset="-128"/>
              <a:cs typeface="Arial" pitchFamily="34" charset="0"/>
            </a:rPr>
            <a:t>MENGUMPULKAN INFORMASI/</a:t>
          </a:r>
        </a:p>
        <a:p>
          <a:pPr lvl="0" algn="ctr" defTabSz="533400">
            <a:lnSpc>
              <a:spcPct val="90000"/>
            </a:lnSpc>
            <a:spcBef>
              <a:spcPct val="0"/>
            </a:spcBef>
            <a:spcAft>
              <a:spcPct val="35000"/>
            </a:spcAft>
          </a:pPr>
          <a:r>
            <a:rPr lang="en-US" sz="1200" b="1" kern="1200" dirty="0" smtClean="0">
              <a:solidFill>
                <a:schemeClr val="bg1"/>
              </a:solidFill>
              <a:latin typeface="Arial" pitchFamily="34" charset="0"/>
              <a:ea typeface="Arial Unicode MS" pitchFamily="34" charset="-128"/>
              <a:cs typeface="Arial" pitchFamily="34" charset="0"/>
            </a:rPr>
            <a:t>EKSPERIMEN</a:t>
          </a:r>
          <a:endParaRPr lang="en-US" sz="1200" b="1" kern="1200" dirty="0">
            <a:solidFill>
              <a:schemeClr val="bg1"/>
            </a:solidFill>
            <a:latin typeface="Arial" pitchFamily="34" charset="0"/>
            <a:ea typeface="Arial Unicode MS" pitchFamily="34" charset="-128"/>
            <a:cs typeface="Arial" pitchFamily="34" charset="0"/>
          </a:endParaRPr>
        </a:p>
      </dsp:txBody>
      <dsp:txXfrm>
        <a:off x="53603" y="2362066"/>
        <a:ext cx="3020042" cy="990866"/>
      </dsp:txXfrm>
    </dsp:sp>
    <dsp:sp modelId="{2C96CD09-F7AD-42B9-A0CE-60891338FBA5}">
      <dsp:nvSpPr>
        <dsp:cNvPr id="0" name=""/>
        <dsp:cNvSpPr/>
      </dsp:nvSpPr>
      <dsp:spPr>
        <a:xfrm rot="5400000">
          <a:off x="5467794" y="1230700"/>
          <a:ext cx="878458" cy="5559552"/>
        </a:xfrm>
        <a:prstGeom prst="round2SameRect">
          <a:avLst/>
        </a:prstGeom>
        <a:solidFill>
          <a:srgbClr val="CCFF33"/>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id-ID" sz="1050" i="1" kern="1200" dirty="0" smtClean="0">
              <a:solidFill>
                <a:schemeClr val="bg1"/>
              </a:solidFill>
              <a:latin typeface="Arial" pitchFamily="34" charset="0"/>
              <a:cs typeface="Arial" pitchFamily="34" charset="0"/>
            </a:rPr>
            <a:t>MENGANALISIS</a:t>
          </a:r>
          <a:r>
            <a:rPr lang="id-ID" sz="1050" i="1" kern="1200" baseline="0" dirty="0" smtClean="0">
              <a:solidFill>
                <a:schemeClr val="bg1"/>
              </a:solidFill>
              <a:latin typeface="Arial" pitchFamily="34" charset="0"/>
              <a:cs typeface="Arial" pitchFamily="34" charset="0"/>
            </a:rPr>
            <a:t> DATA DALAM BENTUK MEMBUAT KATEGORI, MENENTUKAN HUBUNGAN DATA/KATEGORI</a:t>
          </a:r>
          <a:endParaRPr lang="en-US" sz="1050" kern="1200" dirty="0">
            <a:solidFill>
              <a:schemeClr val="bg1"/>
            </a:solidFill>
          </a:endParaRPr>
        </a:p>
        <a:p>
          <a:pPr marL="57150" lvl="1" indent="-57150" algn="l" defTabSz="466725">
            <a:lnSpc>
              <a:spcPct val="90000"/>
            </a:lnSpc>
            <a:spcBef>
              <a:spcPct val="0"/>
            </a:spcBef>
            <a:spcAft>
              <a:spcPct val="15000"/>
            </a:spcAft>
            <a:buChar char="••"/>
          </a:pPr>
          <a:r>
            <a:rPr lang="id-ID" sz="1050" i="1" kern="1200" dirty="0" smtClean="0">
              <a:solidFill>
                <a:schemeClr val="bg1"/>
              </a:solidFill>
              <a:latin typeface="Arial" pitchFamily="34" charset="0"/>
              <a:cs typeface="Arial" pitchFamily="34" charset="0"/>
            </a:rPr>
            <a:t>MENYIMPULKAN</a:t>
          </a:r>
          <a:r>
            <a:rPr lang="id-ID" sz="1050" i="1" kern="1200" baseline="0" dirty="0" smtClean="0">
              <a:solidFill>
                <a:schemeClr val="bg1"/>
              </a:solidFill>
              <a:latin typeface="Arial" pitchFamily="34" charset="0"/>
              <a:cs typeface="Arial" pitchFamily="34" charset="0"/>
            </a:rPr>
            <a:t> DARI HASIL ANALISIS DATA</a:t>
          </a:r>
        </a:p>
        <a:p>
          <a:pPr marL="57150" lvl="1" indent="-57150" algn="l" defTabSz="466725">
            <a:lnSpc>
              <a:spcPct val="90000"/>
            </a:lnSpc>
            <a:spcBef>
              <a:spcPct val="0"/>
            </a:spcBef>
            <a:spcAft>
              <a:spcPct val="15000"/>
            </a:spcAft>
            <a:buChar char="••"/>
          </a:pPr>
          <a:r>
            <a:rPr lang="id-ID" sz="1050" i="1" kern="1200" baseline="0" dirty="0" smtClean="0">
              <a:solidFill>
                <a:schemeClr val="bg1"/>
              </a:solidFill>
              <a:latin typeface="Arial" pitchFamily="34" charset="0"/>
              <a:cs typeface="Arial" pitchFamily="34" charset="0"/>
            </a:rPr>
            <a:t>DIMULAI DARI PRETRUCTURAL, UNISTRUCTURAL-MULTI STRUCTURAL, RELATIONAL, EXTENDED ABSTRACT</a:t>
          </a:r>
          <a:endParaRPr lang="id-ID" sz="1050" i="1" kern="1200" dirty="0">
            <a:solidFill>
              <a:schemeClr val="bg1"/>
            </a:solidFill>
            <a:latin typeface="Arial" pitchFamily="34" charset="0"/>
            <a:cs typeface="Arial" pitchFamily="34" charset="0"/>
          </a:endParaRPr>
        </a:p>
      </dsp:txBody>
      <dsp:txXfrm rot="-5400000">
        <a:off x="3127248" y="3614130"/>
        <a:ext cx="5516669" cy="792692"/>
      </dsp:txXfrm>
    </dsp:sp>
    <dsp:sp modelId="{E0CC81CE-14E2-4698-8FB8-8671472C314E}">
      <dsp:nvSpPr>
        <dsp:cNvPr id="0" name=""/>
        <dsp:cNvSpPr/>
      </dsp:nvSpPr>
      <dsp:spPr>
        <a:xfrm>
          <a:off x="0" y="3461439"/>
          <a:ext cx="3127248" cy="1098072"/>
        </a:xfrm>
        <a:prstGeom prst="roundRect">
          <a:avLst/>
        </a:prstGeom>
        <a:solidFill>
          <a:srgbClr val="CCFF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pitchFamily="34" charset="0"/>
              <a:cs typeface="Arial" pitchFamily="34" charset="0"/>
            </a:rPr>
            <a:t>MENALAR/MENGASOSIASI/</a:t>
          </a:r>
        </a:p>
        <a:p>
          <a:pPr lvl="0" algn="ctr" defTabSz="622300">
            <a:lnSpc>
              <a:spcPct val="90000"/>
            </a:lnSpc>
            <a:spcBef>
              <a:spcPct val="0"/>
            </a:spcBef>
            <a:spcAft>
              <a:spcPct val="35000"/>
            </a:spcAft>
          </a:pPr>
          <a:r>
            <a:rPr lang="en-US" sz="1400" b="1" kern="1200" dirty="0" smtClean="0">
              <a:solidFill>
                <a:schemeClr val="bg1"/>
              </a:solidFill>
              <a:latin typeface="Arial" pitchFamily="34" charset="0"/>
              <a:cs typeface="Arial" pitchFamily="34" charset="0"/>
            </a:rPr>
            <a:t>MENGOLAH INFORMASI</a:t>
          </a:r>
          <a:endParaRPr lang="en-US" sz="1400" b="1" kern="1200" dirty="0">
            <a:solidFill>
              <a:schemeClr val="bg1"/>
            </a:solidFill>
            <a:latin typeface="Arial" pitchFamily="34" charset="0"/>
            <a:cs typeface="Arial" pitchFamily="34" charset="0"/>
          </a:endParaRPr>
        </a:p>
      </dsp:txBody>
      <dsp:txXfrm>
        <a:off x="53603" y="3515042"/>
        <a:ext cx="3020042" cy="990866"/>
      </dsp:txXfrm>
    </dsp:sp>
    <dsp:sp modelId="{4ACF650F-AFC1-4C1C-B387-0B90803A1407}">
      <dsp:nvSpPr>
        <dsp:cNvPr id="0" name=""/>
        <dsp:cNvSpPr/>
      </dsp:nvSpPr>
      <dsp:spPr>
        <a:xfrm rot="5400000">
          <a:off x="5467794" y="2383676"/>
          <a:ext cx="878458" cy="5559552"/>
        </a:xfrm>
        <a:prstGeom prst="round2SameRect">
          <a:avLst/>
        </a:prstGeom>
        <a:solidFill>
          <a:srgbClr val="CCFF66"/>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id-ID" sz="1100" i="1" kern="1200" dirty="0" smtClean="0">
              <a:latin typeface="Arial" pitchFamily="34" charset="0"/>
              <a:cs typeface="Arial" pitchFamily="34" charset="0"/>
            </a:rPr>
            <a:t>MENYAMPAIKAN</a:t>
          </a:r>
          <a:r>
            <a:rPr lang="id-ID" sz="1100" i="1" kern="1200" baseline="0" dirty="0" smtClean="0">
              <a:latin typeface="Arial" pitchFamily="34" charset="0"/>
              <a:cs typeface="Arial" pitchFamily="34" charset="0"/>
            </a:rPr>
            <a:t> HASIL KONSEPTUALISASI</a:t>
          </a:r>
          <a:endParaRPr lang="en-US" sz="1100" kern="1200" dirty="0"/>
        </a:p>
        <a:p>
          <a:pPr marL="57150" lvl="1" indent="-57150" algn="l" defTabSz="488950">
            <a:lnSpc>
              <a:spcPct val="90000"/>
            </a:lnSpc>
            <a:spcBef>
              <a:spcPct val="0"/>
            </a:spcBef>
            <a:spcAft>
              <a:spcPct val="15000"/>
            </a:spcAft>
            <a:buChar char="••"/>
          </a:pPr>
          <a:r>
            <a:rPr lang="id-ID" sz="1100" i="1" kern="1200" baseline="0" dirty="0" smtClean="0">
              <a:latin typeface="Arial" pitchFamily="34" charset="0"/>
              <a:cs typeface="Arial" pitchFamily="34" charset="0"/>
            </a:rPr>
            <a:t>DALAM BENTUK LISAN, TULISAN, DIAGRAM, BAGAN, GAMBAR ATAU MEDIA LAINNYA</a:t>
          </a:r>
          <a:endParaRPr lang="en-US" sz="1100" kern="1200" dirty="0"/>
        </a:p>
      </dsp:txBody>
      <dsp:txXfrm rot="-5400000">
        <a:off x="3127248" y="4767106"/>
        <a:ext cx="5516669" cy="792692"/>
      </dsp:txXfrm>
    </dsp:sp>
    <dsp:sp modelId="{73D9D8B8-2641-4622-9820-808473CA8F59}">
      <dsp:nvSpPr>
        <dsp:cNvPr id="0" name=""/>
        <dsp:cNvSpPr/>
      </dsp:nvSpPr>
      <dsp:spPr>
        <a:xfrm>
          <a:off x="0" y="4614416"/>
          <a:ext cx="3127248" cy="1098072"/>
        </a:xfrm>
        <a:prstGeom prst="roundRect">
          <a:avLst/>
        </a:prstGeom>
        <a:solidFill>
          <a:srgbClr val="CC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Arial" pitchFamily="34" charset="0"/>
              <a:cs typeface="Arial" pitchFamily="34" charset="0"/>
            </a:rPr>
            <a:t>MENGOMUNIKASIKAN</a:t>
          </a:r>
          <a:endParaRPr lang="en-US" sz="1900" b="1" kern="1200" dirty="0">
            <a:solidFill>
              <a:schemeClr val="bg1"/>
            </a:solidFill>
            <a:latin typeface="Arial" pitchFamily="34" charset="0"/>
            <a:cs typeface="Arial" pitchFamily="34" charset="0"/>
          </a:endParaRPr>
        </a:p>
      </dsp:txBody>
      <dsp:txXfrm>
        <a:off x="53603" y="4668019"/>
        <a:ext cx="3020042" cy="9908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9571" name="Rectangle 3"/>
          <p:cNvSpPr>
            <a:spLocks noGrp="1" noChangeArrowheads="1"/>
          </p:cNvSpPr>
          <p:nvPr>
            <p:ph type="dt" sz="quarter"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9572" name="Rectangle 4"/>
          <p:cNvSpPr>
            <a:spLocks noGrp="1" noChangeArrowheads="1"/>
          </p:cNvSpPr>
          <p:nvPr>
            <p:ph type="ftr" sz="quarter" idx="2"/>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9573" name="Rectangle 5"/>
          <p:cNvSpPr>
            <a:spLocks noGrp="1" noChangeArrowheads="1"/>
          </p:cNvSpPr>
          <p:nvPr>
            <p:ph type="sldNum" sz="quarter" idx="3"/>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0A5EAFC-5546-44C6-806A-1338F05C5092}" type="slidenum">
              <a:rPr lang="en-US"/>
              <a:pPr>
                <a:defRPr/>
              </a:pPr>
              <a:t>‹#›</a:t>
            </a:fld>
            <a:endParaRPr lang="en-US"/>
          </a:p>
        </p:txBody>
      </p:sp>
    </p:spTree>
    <p:extLst>
      <p:ext uri="{BB962C8B-B14F-4D97-AF65-F5344CB8AC3E}">
        <p14:creationId xmlns:p14="http://schemas.microsoft.com/office/powerpoint/2010/main" val="492173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p:cNvSpPr>
            <a:spLocks noGrp="1" noChangeArrowheads="1"/>
          </p:cNvSpPr>
          <p:nvPr>
            <p:ph type="dt"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p:cNvSpPr>
            <a:spLocks noRot="1" noChangeArrowheads="1" noTextEdit="1"/>
          </p:cNvSpPr>
          <p:nvPr>
            <p:ph type="sldImg" idx="2"/>
          </p:nvPr>
        </p:nvSpPr>
        <p:spPr bwMode="auto">
          <a:xfrm>
            <a:off x="1117600" y="692150"/>
            <a:ext cx="4621213" cy="3465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87850"/>
            <a:ext cx="5483225" cy="415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p:cNvSpPr>
            <a:spLocks noGrp="1" noChangeArrowheads="1"/>
          </p:cNvSpPr>
          <p:nvPr>
            <p:ph type="sldNum" sz="quarter" idx="5"/>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70944DB-FACA-4832-9B73-3FCEB94F491A}" type="slidenum">
              <a:rPr lang="en-US"/>
              <a:pPr>
                <a:defRPr/>
              </a:pPr>
              <a:t>‹#›</a:t>
            </a:fld>
            <a:endParaRPr lang="en-US"/>
          </a:p>
        </p:txBody>
      </p:sp>
    </p:spTree>
    <p:extLst>
      <p:ext uri="{BB962C8B-B14F-4D97-AF65-F5344CB8AC3E}">
        <p14:creationId xmlns:p14="http://schemas.microsoft.com/office/powerpoint/2010/main" val="439305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id-ID">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id-ID">
                <a:latin typeface="Arial" charset="0"/>
              </a:endParaRPr>
            </a:p>
          </p:txBody>
        </p:sp>
        <p:sp>
          <p:nvSpPr>
            <p:cNvPr id="8" name="Freeform 6"/>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id-ID">
                <a:latin typeface="Arial" charset="0"/>
              </a:endParaRPr>
            </a:p>
          </p:txBody>
        </p:sp>
        <p:sp>
          <p:nvSpPr>
            <p:cNvPr id="10" name="Freeform 8"/>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id-ID">
                <a:latin typeface="Arial" charset="0"/>
              </a:endParaRPr>
            </a:p>
          </p:txBody>
        </p:sp>
        <p:sp>
          <p:nvSpPr>
            <p:cNvPr id="13" name="Freeform 11"/>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id-ID">
                <a:latin typeface="Arial" charset="0"/>
              </a:endParaRPr>
            </a:p>
          </p:txBody>
        </p:sp>
        <p:sp>
          <p:nvSpPr>
            <p:cNvPr id="15" name="Freeform 13"/>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7" name="Freeform 15"/>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id-ID">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id-ID">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id-ID">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id-ID">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id-ID">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id-ID">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id-ID">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id-ID">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id-ID">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id-ID">
                  <a:latin typeface="Arial" charset="0"/>
                </a:endParaRPr>
              </a:p>
            </p:txBody>
          </p:sp>
        </p:grpSp>
      </p:grpSp>
      <p:sp>
        <p:nvSpPr>
          <p:cNvPr id="12292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12292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47AA16BE-EB41-43D9-A9BE-C5FE380FE574}" type="slidenum">
              <a:rPr lang="en-US"/>
              <a:pPr>
                <a:defRPr/>
              </a:pPr>
              <a:t>‹#›</a:t>
            </a:fld>
            <a:endParaRPr lang="en-US"/>
          </a:p>
        </p:txBody>
      </p:sp>
    </p:spTree>
    <p:extLst>
      <p:ext uri="{BB962C8B-B14F-4D97-AF65-F5344CB8AC3E}">
        <p14:creationId xmlns:p14="http://schemas.microsoft.com/office/powerpoint/2010/main" val="1542860654"/>
      </p:ext>
    </p:extLst>
  </p:cSld>
  <p:clrMapOvr>
    <a:masterClrMapping/>
  </p:clrMapOvr>
  <p:transition spd="slow">
    <p:wheel spokes="1"/>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1BBBC4A-B991-4D41-B664-085C6C62ED61}" type="slidenum">
              <a:rPr lang="en-US"/>
              <a:pPr>
                <a:defRPr/>
              </a:pPr>
              <a:t>‹#›</a:t>
            </a:fld>
            <a:endParaRPr lang="en-US"/>
          </a:p>
        </p:txBody>
      </p:sp>
    </p:spTree>
    <p:extLst>
      <p:ext uri="{BB962C8B-B14F-4D97-AF65-F5344CB8AC3E}">
        <p14:creationId xmlns:p14="http://schemas.microsoft.com/office/powerpoint/2010/main" val="2032687866"/>
      </p:ext>
    </p:extLst>
  </p:cSld>
  <p:clrMapOvr>
    <a:masterClrMapping/>
  </p:clrMapOvr>
  <p:transition spd="slow">
    <p:wheel spokes="1"/>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0A2311F-CD7F-4215-B305-C6F437413675}" type="slidenum">
              <a:rPr lang="en-US"/>
              <a:pPr>
                <a:defRPr/>
              </a:pPr>
              <a:t>‹#›</a:t>
            </a:fld>
            <a:endParaRPr lang="en-US"/>
          </a:p>
        </p:txBody>
      </p:sp>
    </p:spTree>
    <p:extLst>
      <p:ext uri="{BB962C8B-B14F-4D97-AF65-F5344CB8AC3E}">
        <p14:creationId xmlns:p14="http://schemas.microsoft.com/office/powerpoint/2010/main" val="823457438"/>
      </p:ext>
    </p:extLst>
  </p:cSld>
  <p:clrMapOvr>
    <a:masterClrMapping/>
  </p:clrMapOvr>
  <p:transition spd="slow">
    <p:wheel spokes="1"/>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89EB7C9-D42E-4C8C-966D-DB3D71EA4E84}" type="slidenum">
              <a:rPr lang="en-US"/>
              <a:pPr>
                <a:defRPr/>
              </a:pPr>
              <a:t>‹#›</a:t>
            </a:fld>
            <a:endParaRPr lang="en-US"/>
          </a:p>
        </p:txBody>
      </p:sp>
    </p:spTree>
    <p:extLst>
      <p:ext uri="{BB962C8B-B14F-4D97-AF65-F5344CB8AC3E}">
        <p14:creationId xmlns:p14="http://schemas.microsoft.com/office/powerpoint/2010/main" val="3251426670"/>
      </p:ext>
    </p:extLst>
  </p:cSld>
  <p:clrMapOvr>
    <a:masterClrMapping/>
  </p:clrMapOvr>
  <p:transition spd="slow">
    <p:wheel spokes="1"/>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EFD4F21C-0221-4515-AF96-95339AF00B13}" type="slidenum">
              <a:rPr lang="en-US"/>
              <a:pPr>
                <a:defRPr/>
              </a:pPr>
              <a:t>‹#›</a:t>
            </a:fld>
            <a:endParaRPr lang="en-US"/>
          </a:p>
        </p:txBody>
      </p:sp>
    </p:spTree>
    <p:extLst>
      <p:ext uri="{BB962C8B-B14F-4D97-AF65-F5344CB8AC3E}">
        <p14:creationId xmlns:p14="http://schemas.microsoft.com/office/powerpoint/2010/main" val="664235044"/>
      </p:ext>
    </p:extLst>
  </p:cSld>
  <p:clrMapOvr>
    <a:masterClrMapping/>
  </p:clrMapOvr>
  <p:transition spd="slow">
    <p:wheel spokes="1"/>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7AD0F63-6C44-47F9-B3F2-61DE11604EEB}" type="slidenum">
              <a:rPr lang="en-US"/>
              <a:pPr>
                <a:defRPr/>
              </a:pPr>
              <a:t>‹#›</a:t>
            </a:fld>
            <a:endParaRPr lang="en-US"/>
          </a:p>
        </p:txBody>
      </p:sp>
    </p:spTree>
    <p:extLst>
      <p:ext uri="{BB962C8B-B14F-4D97-AF65-F5344CB8AC3E}">
        <p14:creationId xmlns:p14="http://schemas.microsoft.com/office/powerpoint/2010/main" val="1702475561"/>
      </p:ext>
    </p:extLst>
  </p:cSld>
  <p:clrMapOvr>
    <a:masterClrMapping/>
  </p:clrMapOvr>
  <p:transition spd="slow">
    <p:wheel spokes="1"/>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7252A47-CE7F-4807-A1C3-F1EE5D6CE4BE}" type="slidenum">
              <a:rPr lang="en-US"/>
              <a:pPr>
                <a:defRPr/>
              </a:pPr>
              <a:t>‹#›</a:t>
            </a:fld>
            <a:endParaRPr lang="en-US"/>
          </a:p>
        </p:txBody>
      </p:sp>
    </p:spTree>
    <p:extLst>
      <p:ext uri="{BB962C8B-B14F-4D97-AF65-F5344CB8AC3E}">
        <p14:creationId xmlns:p14="http://schemas.microsoft.com/office/powerpoint/2010/main" val="2433708282"/>
      </p:ext>
    </p:extLst>
  </p:cSld>
  <p:clrMapOvr>
    <a:masterClrMapping/>
  </p:clrMapOvr>
  <p:transition spd="slow">
    <p:wheel spokes="1"/>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B473D71-6E0C-47EC-B132-68B66E5B83DB}" type="slidenum">
              <a:rPr lang="en-US"/>
              <a:pPr>
                <a:defRPr/>
              </a:pPr>
              <a:t>‹#›</a:t>
            </a:fld>
            <a:endParaRPr lang="en-US"/>
          </a:p>
        </p:txBody>
      </p:sp>
    </p:spTree>
    <p:extLst>
      <p:ext uri="{BB962C8B-B14F-4D97-AF65-F5344CB8AC3E}">
        <p14:creationId xmlns:p14="http://schemas.microsoft.com/office/powerpoint/2010/main" val="3794360663"/>
      </p:ext>
    </p:extLst>
  </p:cSld>
  <p:clrMapOvr>
    <a:masterClrMapping/>
  </p:clrMapOvr>
  <p:transition spd="slow">
    <p:wheel spokes="1"/>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C7B84008-749F-48C2-9A31-0DC970D14EB5}" type="slidenum">
              <a:rPr lang="en-US"/>
              <a:pPr>
                <a:defRPr/>
              </a:pPr>
              <a:t>‹#›</a:t>
            </a:fld>
            <a:endParaRPr lang="en-US"/>
          </a:p>
        </p:txBody>
      </p:sp>
    </p:spTree>
    <p:extLst>
      <p:ext uri="{BB962C8B-B14F-4D97-AF65-F5344CB8AC3E}">
        <p14:creationId xmlns:p14="http://schemas.microsoft.com/office/powerpoint/2010/main" val="3573063549"/>
      </p:ext>
    </p:extLst>
  </p:cSld>
  <p:clrMapOvr>
    <a:masterClrMapping/>
  </p:clrMapOvr>
  <p:transition spd="slow">
    <p:wheel spokes="1"/>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12163E37-ED92-4AC9-A1DF-D75526F518E2}" type="slidenum">
              <a:rPr lang="en-US"/>
              <a:pPr>
                <a:defRPr/>
              </a:pPr>
              <a:t>‹#›</a:t>
            </a:fld>
            <a:endParaRPr lang="en-US"/>
          </a:p>
        </p:txBody>
      </p:sp>
    </p:spTree>
    <p:extLst>
      <p:ext uri="{BB962C8B-B14F-4D97-AF65-F5344CB8AC3E}">
        <p14:creationId xmlns:p14="http://schemas.microsoft.com/office/powerpoint/2010/main" val="176048686"/>
      </p:ext>
    </p:extLst>
  </p:cSld>
  <p:clrMapOvr>
    <a:masterClrMapping/>
  </p:clrMapOvr>
  <p:transition spd="slow">
    <p:wheel spokes="1"/>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08E2C4DF-5925-40B6-9CAE-062EB8D38DC7}" type="slidenum">
              <a:rPr lang="en-US"/>
              <a:pPr>
                <a:defRPr/>
              </a:pPr>
              <a:t>‹#›</a:t>
            </a:fld>
            <a:endParaRPr lang="en-US"/>
          </a:p>
        </p:txBody>
      </p:sp>
    </p:spTree>
    <p:extLst>
      <p:ext uri="{BB962C8B-B14F-4D97-AF65-F5344CB8AC3E}">
        <p14:creationId xmlns:p14="http://schemas.microsoft.com/office/powerpoint/2010/main" val="1702931647"/>
      </p:ext>
    </p:extLst>
  </p:cSld>
  <p:clrMapOvr>
    <a:masterClrMapping/>
  </p:clrMapOvr>
  <p:transition spd="slow">
    <p:wheel spokes="1"/>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7EF079B-76F8-496A-A34B-D45ECDF7D519}" type="slidenum">
              <a:rPr lang="en-US"/>
              <a:pPr>
                <a:defRPr/>
              </a:pPr>
              <a:t>‹#›</a:t>
            </a:fld>
            <a:endParaRPr lang="en-US"/>
          </a:p>
        </p:txBody>
      </p:sp>
    </p:spTree>
    <p:extLst>
      <p:ext uri="{BB962C8B-B14F-4D97-AF65-F5344CB8AC3E}">
        <p14:creationId xmlns:p14="http://schemas.microsoft.com/office/powerpoint/2010/main" val="1836050277"/>
      </p:ext>
    </p:extLst>
  </p:cSld>
  <p:clrMapOvr>
    <a:masterClrMapping/>
  </p:clrMapOvr>
  <p:transition spd="slow">
    <p:wheel spokes="1"/>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8B32064-E46B-49EE-8894-927CBAFD6D76}" type="slidenum">
              <a:rPr lang="en-US"/>
              <a:pPr>
                <a:defRPr/>
              </a:pPr>
              <a:t>‹#›</a:t>
            </a:fld>
            <a:endParaRPr lang="en-US"/>
          </a:p>
        </p:txBody>
      </p:sp>
    </p:spTree>
    <p:extLst>
      <p:ext uri="{BB962C8B-B14F-4D97-AF65-F5344CB8AC3E}">
        <p14:creationId xmlns:p14="http://schemas.microsoft.com/office/powerpoint/2010/main" val="1865002791"/>
      </p:ext>
    </p:extLst>
  </p:cSld>
  <p:clrMapOvr>
    <a:masterClrMapping/>
  </p:clrMapOvr>
  <p:transition spd="slow">
    <p:wheel spokes="1"/>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2185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id-ID">
                <a:latin typeface="Arial" charset="0"/>
              </a:endParaRPr>
            </a:p>
          </p:txBody>
        </p:sp>
        <p:sp>
          <p:nvSpPr>
            <p:cNvPr id="12186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6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id-ID">
                <a:latin typeface="Arial" charset="0"/>
              </a:endParaRPr>
            </a:p>
          </p:txBody>
        </p:sp>
        <p:sp>
          <p:nvSpPr>
            <p:cNvPr id="1035" name="Freeform 6"/>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6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id-ID">
                <a:latin typeface="Arial" charset="0"/>
              </a:endParaRPr>
            </a:p>
          </p:txBody>
        </p:sp>
        <p:sp>
          <p:nvSpPr>
            <p:cNvPr id="1037" name="Freeform 8"/>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6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id-ID">
                <a:latin typeface="Arial" charset="0"/>
              </a:endParaRPr>
            </a:p>
          </p:txBody>
        </p:sp>
        <p:sp>
          <p:nvSpPr>
            <p:cNvPr id="1040" name="Freeform 11"/>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6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id-ID">
                <a:latin typeface="Arial" charset="0"/>
              </a:endParaRPr>
            </a:p>
          </p:txBody>
        </p:sp>
        <p:sp>
          <p:nvSpPr>
            <p:cNvPr id="1042" name="Freeform 13"/>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044" name="Freeform 15"/>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id-ID">
                <a:latin typeface="Arial" charset="0"/>
              </a:endParaRPr>
            </a:p>
          </p:txBody>
        </p:sp>
        <p:sp>
          <p:nvSpPr>
            <p:cNvPr id="12187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7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id-ID">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7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7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id-ID">
                <a:latin typeface="Arial" charset="0"/>
              </a:endParaRPr>
            </a:p>
          </p:txBody>
        </p:sp>
        <p:sp>
          <p:nvSpPr>
            <p:cNvPr id="12188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id-ID">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id-ID">
                <a:latin typeface="Arial" charset="0"/>
              </a:endParaRPr>
            </a:p>
          </p:txBody>
        </p:sp>
        <p:sp>
          <p:nvSpPr>
            <p:cNvPr id="12188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id-ID">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88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8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id-ID">
                <a:latin typeface="Arial" charset="0"/>
              </a:endParaRPr>
            </a:p>
          </p:txBody>
        </p:sp>
        <p:sp>
          <p:nvSpPr>
            <p:cNvPr id="12188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9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9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id-ID">
                <a:latin typeface="Arial" charset="0"/>
              </a:endParaRPr>
            </a:p>
          </p:txBody>
        </p:sp>
        <p:sp>
          <p:nvSpPr>
            <p:cNvPr id="12189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9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sp>
          <p:nvSpPr>
            <p:cNvPr id="12189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id-ID">
                <a:latin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12189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id-ID">
                  <a:latin typeface="Arial" charset="0"/>
                </a:endParaRPr>
              </a:p>
            </p:txBody>
          </p:sp>
          <p:sp>
            <p:nvSpPr>
              <p:cNvPr id="12189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id-ID">
                  <a:latin typeface="Arial" charset="0"/>
                </a:endParaRPr>
              </a:p>
            </p:txBody>
          </p:sp>
        </p:grpSp>
      </p:grpSp>
      <p:sp>
        <p:nvSpPr>
          <p:cNvPr id="12189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9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190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2190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2190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0C49DBA8-71BD-4D9E-9C6E-CBC48E1BD07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2"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transition spd="slow">
    <p:wheel spokes="1"/>
    <p:sndAc>
      <p:stSnd>
        <p:snd r:embed="rId15" name="click.wav"/>
      </p:stSnd>
    </p:sndAc>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10.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bd0550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3" y="5649913"/>
            <a:ext cx="11430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1173163" y="5900738"/>
            <a:ext cx="3206750" cy="706437"/>
          </a:xfrm>
          <a:prstGeom prst="rect">
            <a:avLst/>
          </a:prstGeom>
          <a:noFill/>
          <a:ln w="9525">
            <a:noFill/>
            <a:miter lim="800000"/>
            <a:headEnd/>
            <a:tailEnd/>
          </a:ln>
          <a:effectLst/>
        </p:spPr>
        <p:txBody>
          <a:bodyPr wrap="none">
            <a:spAutoFit/>
          </a:bodyPr>
          <a:lstStyle/>
          <a:p>
            <a:pPr>
              <a:defRPr/>
            </a:pPr>
            <a:r>
              <a:rPr lang="en-US" sz="1000" b="1" dirty="0" err="1">
                <a:solidFill>
                  <a:schemeClr val="accent5">
                    <a:lumMod val="50000"/>
                  </a:schemeClr>
                </a:solidFill>
                <a:latin typeface="Verdana" pitchFamily="34" charset="0"/>
              </a:rPr>
              <a:t>Oleh</a:t>
            </a:r>
            <a:r>
              <a:rPr lang="en-US" sz="1000" b="1" dirty="0">
                <a:solidFill>
                  <a:schemeClr val="accent5">
                    <a:lumMod val="50000"/>
                  </a:schemeClr>
                </a:solidFill>
                <a:latin typeface="Verdana" pitchFamily="34" charset="0"/>
              </a:rPr>
              <a:t>:</a:t>
            </a:r>
          </a:p>
          <a:p>
            <a:pPr>
              <a:defRPr/>
            </a:pPr>
            <a:r>
              <a:rPr lang="en-US" sz="1000" b="1" dirty="0" err="1">
                <a:solidFill>
                  <a:schemeClr val="accent5">
                    <a:lumMod val="50000"/>
                  </a:schemeClr>
                </a:solidFill>
                <a:latin typeface="Verdana" pitchFamily="34" charset="0"/>
              </a:rPr>
              <a:t>Udin</a:t>
            </a:r>
            <a:r>
              <a:rPr lang="en-US" sz="1000" b="1" dirty="0">
                <a:solidFill>
                  <a:schemeClr val="accent5">
                    <a:lumMod val="50000"/>
                  </a:schemeClr>
                </a:solidFill>
                <a:latin typeface="Verdana" pitchFamily="34" charset="0"/>
              </a:rPr>
              <a:t> </a:t>
            </a:r>
            <a:r>
              <a:rPr lang="en-US" sz="1000" b="1" dirty="0" err="1">
                <a:solidFill>
                  <a:schemeClr val="accent5">
                    <a:lumMod val="50000"/>
                  </a:schemeClr>
                </a:solidFill>
                <a:latin typeface="Verdana" pitchFamily="34" charset="0"/>
              </a:rPr>
              <a:t>S.Winataputra</a:t>
            </a:r>
            <a:r>
              <a:rPr lang="en-US" sz="1000" b="1" dirty="0">
                <a:solidFill>
                  <a:schemeClr val="accent5">
                    <a:lumMod val="50000"/>
                  </a:schemeClr>
                </a:solidFill>
                <a:latin typeface="Verdana" pitchFamily="34" charset="0"/>
              </a:rPr>
              <a:t>, Prof.</a:t>
            </a:r>
            <a:r>
              <a:rPr lang="id-ID" sz="1000" b="1" dirty="0">
                <a:solidFill>
                  <a:schemeClr val="accent5">
                    <a:lumMod val="50000"/>
                  </a:schemeClr>
                </a:solidFill>
                <a:latin typeface="Verdana" pitchFamily="34" charset="0"/>
              </a:rPr>
              <a:t>(Emrts) </a:t>
            </a:r>
            <a:r>
              <a:rPr lang="en-US" sz="1000" b="1" dirty="0" err="1">
                <a:solidFill>
                  <a:schemeClr val="accent5">
                    <a:lumMod val="50000"/>
                  </a:schemeClr>
                </a:solidFill>
                <a:latin typeface="Verdana" pitchFamily="34" charset="0"/>
              </a:rPr>
              <a:t>Dr</a:t>
            </a:r>
            <a:r>
              <a:rPr lang="en-US" sz="1000" b="1" dirty="0">
                <a:solidFill>
                  <a:schemeClr val="accent5">
                    <a:lumMod val="50000"/>
                  </a:schemeClr>
                </a:solidFill>
                <a:latin typeface="Verdana" pitchFamily="34" charset="0"/>
              </a:rPr>
              <a:t>.,M.A.</a:t>
            </a:r>
          </a:p>
          <a:p>
            <a:pPr>
              <a:defRPr/>
            </a:pPr>
            <a:r>
              <a:rPr lang="en-US" sz="1000" b="1" dirty="0">
                <a:solidFill>
                  <a:schemeClr val="accent5">
                    <a:lumMod val="50000"/>
                  </a:schemeClr>
                </a:solidFill>
                <a:latin typeface="Verdana" pitchFamily="34" charset="0"/>
              </a:rPr>
              <a:t>FKIP-UNIVERSITAS TERBUKA</a:t>
            </a:r>
            <a:endParaRPr lang="id-ID" sz="1000" b="1" dirty="0">
              <a:solidFill>
                <a:schemeClr val="accent5">
                  <a:lumMod val="50000"/>
                </a:schemeClr>
              </a:solidFill>
              <a:latin typeface="Verdana" pitchFamily="34" charset="0"/>
            </a:endParaRPr>
          </a:p>
          <a:p>
            <a:pPr>
              <a:defRPr/>
            </a:pPr>
            <a:r>
              <a:rPr lang="id-ID" sz="1000" b="1" dirty="0">
                <a:solidFill>
                  <a:schemeClr val="accent5">
                    <a:lumMod val="50000"/>
                  </a:schemeClr>
                </a:solidFill>
                <a:latin typeface="Verdana" pitchFamily="34" charset="0"/>
              </a:rPr>
              <a:t>2017</a:t>
            </a:r>
            <a:endParaRPr lang="en-US" sz="1000" b="1" dirty="0">
              <a:solidFill>
                <a:schemeClr val="accent5">
                  <a:lumMod val="50000"/>
                </a:schemeClr>
              </a:solidFill>
              <a:latin typeface="Verdana" pitchFamily="34" charset="0"/>
            </a:endParaRPr>
          </a:p>
        </p:txBody>
      </p:sp>
      <p:pic>
        <p:nvPicPr>
          <p:cNvPr id="3077" name="Picture 7" descr="http://ibnufajar75.files.wordpress.com/2013/05/kurikulum-bar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524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1219200"/>
            <a:ext cx="3648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838200" y="2579688"/>
            <a:ext cx="7677150" cy="1568450"/>
          </a:xfrm>
          <a:prstGeom prst="rect">
            <a:avLst/>
          </a:prstGeom>
          <a:noFill/>
          <a:ln w="9525">
            <a:noFill/>
            <a:miter lim="800000"/>
            <a:headEnd/>
            <a:tailEnd/>
          </a:ln>
          <a:effectLst/>
        </p:spPr>
        <p:txBody>
          <a:bodyPr anchor="ctr">
            <a:spAutoFit/>
          </a:bodyPr>
          <a:lstStyle/>
          <a:p>
            <a:pPr algn="r" eaLnBrk="1" hangingPunct="1">
              <a:defRPr/>
            </a:pPr>
            <a:r>
              <a:rPr lang="id-ID" sz="2000" dirty="0">
                <a:solidFill>
                  <a:srgbClr val="CC99FF"/>
                </a:solidFill>
                <a:effectLst>
                  <a:outerShdw blurRad="38100" dist="38100" dir="2700000" algn="tl">
                    <a:srgbClr val="000000"/>
                  </a:outerShdw>
                </a:effectLst>
                <a:latin typeface="Franklin Gothic Medium" pitchFamily="34" charset="0"/>
              </a:rPr>
              <a:t>PENGEMBANGAN MODEL </a:t>
            </a:r>
            <a:r>
              <a:rPr lang="en-US" sz="2000" dirty="0">
                <a:solidFill>
                  <a:srgbClr val="CC99FF"/>
                </a:solidFill>
                <a:effectLst>
                  <a:outerShdw blurRad="38100" dist="38100" dir="2700000" algn="tl">
                    <a:srgbClr val="000000"/>
                  </a:outerShdw>
                </a:effectLst>
                <a:latin typeface="Franklin Gothic Medium" pitchFamily="34" charset="0"/>
              </a:rPr>
              <a:t>PEMBELAJARAN </a:t>
            </a:r>
            <a:r>
              <a:rPr lang="id-ID" sz="4000" dirty="0">
                <a:solidFill>
                  <a:srgbClr val="CC99FF"/>
                </a:solidFill>
                <a:effectLst>
                  <a:outerShdw blurRad="38100" dist="38100" dir="2700000" algn="tl">
                    <a:srgbClr val="000000"/>
                  </a:outerShdw>
                </a:effectLst>
                <a:latin typeface="Franklin Gothic Medium" pitchFamily="34" charset="0"/>
              </a:rPr>
              <a:t>, </a:t>
            </a:r>
          </a:p>
          <a:p>
            <a:pPr algn="r" eaLnBrk="1" hangingPunct="1">
              <a:defRPr/>
            </a:pPr>
            <a:r>
              <a:rPr lang="en-US" sz="3200" dirty="0">
                <a:solidFill>
                  <a:srgbClr val="CC99FF"/>
                </a:solidFill>
                <a:effectLst>
                  <a:outerShdw blurRad="38100" dist="38100" dir="2700000" algn="tl">
                    <a:srgbClr val="000000"/>
                  </a:outerShdw>
                </a:effectLst>
                <a:latin typeface="Franklin Gothic Medium" pitchFamily="34" charset="0"/>
              </a:rPr>
              <a:t>K</a:t>
            </a:r>
            <a:r>
              <a:rPr lang="id-ID" sz="3200" dirty="0">
                <a:solidFill>
                  <a:srgbClr val="CC99FF"/>
                </a:solidFill>
                <a:effectLst>
                  <a:outerShdw blurRad="38100" dist="38100" dir="2700000" algn="tl">
                    <a:srgbClr val="000000"/>
                  </a:outerShdw>
                </a:effectLst>
                <a:latin typeface="Franklin Gothic Medium" pitchFamily="34" charset="0"/>
              </a:rPr>
              <a:t>EMAMPUAN  BERPIKIR  TINGKAT  TINGGI:</a:t>
            </a:r>
          </a:p>
          <a:p>
            <a:pPr algn="r" eaLnBrk="1" hangingPunct="1">
              <a:defRPr/>
            </a:pPr>
            <a:r>
              <a:rPr lang="id-ID" sz="2400" dirty="0">
                <a:solidFill>
                  <a:srgbClr val="CC99FF"/>
                </a:solidFill>
                <a:effectLst>
                  <a:outerShdw blurRad="38100" dist="38100" dir="2700000" algn="tl">
                    <a:srgbClr val="000000"/>
                  </a:outerShdw>
                </a:effectLst>
                <a:latin typeface="Franklin Gothic Medium" pitchFamily="34" charset="0"/>
              </a:rPr>
              <a:t>Penguatan Implementasi Kurikulum 2013</a:t>
            </a:r>
            <a:r>
              <a:rPr lang="en-US" sz="2400" dirty="0">
                <a:solidFill>
                  <a:srgbClr val="CC99FF"/>
                </a:solidFill>
                <a:effectLst>
                  <a:outerShdw blurRad="38100" dist="38100" dir="2700000" algn="tl">
                    <a:srgbClr val="000000"/>
                  </a:outerShdw>
                </a:effectLst>
                <a:latin typeface="Franklin Gothic Medium" pitchFamily="34" charset="0"/>
              </a:rPr>
              <a:t> </a:t>
            </a:r>
            <a:r>
              <a:rPr lang="en-US" sz="2400" dirty="0">
                <a:solidFill>
                  <a:srgbClr val="CC99FF"/>
                </a:solidFill>
                <a:effectLst>
                  <a:outerShdw blurRad="38100" dist="38100" dir="2700000" algn="tl">
                    <a:srgbClr val="000000"/>
                  </a:outerShdw>
                </a:effectLst>
                <a:latin typeface="Algerian" pitchFamily="82" charset="0"/>
              </a:rPr>
              <a:t> </a:t>
            </a:r>
          </a:p>
        </p:txBody>
      </p:sp>
      <p:pic>
        <p:nvPicPr>
          <p:cNvPr id="3080" name="Picture 7"/>
          <p:cNvPicPr>
            <a:picLocks noChangeAspect="1"/>
          </p:cNvPicPr>
          <p:nvPr/>
        </p:nvPicPr>
        <p:blipFill>
          <a:blip r:embed="rId7">
            <a:extLst>
              <a:ext uri="{28A0092B-C50C-407E-A947-70E740481C1C}">
                <a14:useLocalDpi xmlns:a14="http://schemas.microsoft.com/office/drawing/2010/main" val="0"/>
              </a:ext>
            </a:extLst>
          </a:blip>
          <a:srcRect l="34891" t="38428" r="34959" b="39473"/>
          <a:stretch>
            <a:fillRect/>
          </a:stretch>
        </p:blipFill>
        <p:spPr bwMode="auto">
          <a:xfrm>
            <a:off x="838200" y="304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642552" y="3290829"/>
            <a:ext cx="1873232" cy="1886664"/>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600" b="1" dirty="0">
              <a:solidFill>
                <a:schemeClr val="tx1"/>
              </a:solidFill>
              <a:latin typeface="Century Gothic"/>
              <a:cs typeface="Century Gothic"/>
            </a:endParaRPr>
          </a:p>
        </p:txBody>
      </p:sp>
      <p:pic>
        <p:nvPicPr>
          <p:cNvPr id="1229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7313" y="3567113"/>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3"/>
          <p:cNvSpPr/>
          <p:nvPr/>
        </p:nvSpPr>
        <p:spPr>
          <a:xfrm rot="1355416">
            <a:off x="3116962" y="2789875"/>
            <a:ext cx="2920587" cy="2898401"/>
          </a:xfrm>
          <a:prstGeom prst="ellipse">
            <a:avLst/>
          </a:prstGeom>
          <a:noFill/>
        </p:spPr>
        <p:txBody>
          <a:bodyPr spcFirstLastPara="1" wrap="none">
            <a:prstTxWarp prst="textCircle">
              <a:avLst/>
            </a:prstTxWarp>
            <a:spAutoFit/>
          </a:bodyPr>
          <a:lstStyle/>
          <a:p>
            <a:pPr algn="dist">
              <a:defRPr/>
            </a:pPr>
            <a:r>
              <a:rPr lang="en-US" b="1" dirty="0">
                <a:solidFill>
                  <a:srgbClr val="F2F2F2"/>
                </a:solidFill>
                <a:latin typeface="Century Gothic"/>
                <a:cs typeface="Century Gothic"/>
              </a:rPr>
              <a:t>S</a:t>
            </a:r>
            <a:r>
              <a:rPr lang="en-US" b="1" dirty="0">
                <a:solidFill>
                  <a:schemeClr val="bg1"/>
                </a:solidFill>
                <a:latin typeface="Century Gothic"/>
                <a:cs typeface="Century Gothic"/>
              </a:rPr>
              <a:t>piritual</a:t>
            </a:r>
            <a:r>
              <a:rPr lang="en-US" b="1" dirty="0">
                <a:solidFill>
                  <a:srgbClr val="F2F2F2"/>
                </a:solidFill>
                <a:latin typeface="Century Gothic"/>
                <a:cs typeface="Century Gothic"/>
              </a:rPr>
              <a:t>           </a:t>
            </a:r>
            <a:r>
              <a:rPr lang="en-US" b="1" dirty="0" err="1">
                <a:solidFill>
                  <a:schemeClr val="bg1"/>
                </a:solidFill>
                <a:latin typeface="Century Gothic"/>
                <a:cs typeface="Century Gothic"/>
              </a:rPr>
              <a:t>Sosial</a:t>
            </a:r>
            <a:r>
              <a:rPr lang="en-US" b="1" dirty="0">
                <a:solidFill>
                  <a:schemeClr val="bg1"/>
                </a:solidFill>
                <a:latin typeface="Century Gothic"/>
                <a:cs typeface="Century Gothic"/>
              </a:rPr>
              <a:t>           Knowledge              Skills</a:t>
            </a:r>
            <a:endParaRPr lang="en-US" b="1" dirty="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latin typeface="Century Gothic"/>
              <a:cs typeface="Century Gothic"/>
            </a:endParaRPr>
          </a:p>
        </p:txBody>
      </p:sp>
      <p:sp>
        <p:nvSpPr>
          <p:cNvPr id="12296" name="TextBox 1"/>
          <p:cNvSpPr txBox="1">
            <a:spLocks noChangeArrowheads="1"/>
          </p:cNvSpPr>
          <p:nvPr/>
        </p:nvSpPr>
        <p:spPr bwMode="auto">
          <a:xfrm>
            <a:off x="3738563" y="3505200"/>
            <a:ext cx="19288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t>Critical thinking</a:t>
            </a:r>
          </a:p>
          <a:p>
            <a:r>
              <a:rPr lang="en-US" b="1"/>
              <a:t>Creativity</a:t>
            </a:r>
          </a:p>
          <a:p>
            <a:r>
              <a:rPr lang="en-US" b="1"/>
              <a:t>Communication</a:t>
            </a:r>
          </a:p>
          <a:p>
            <a:r>
              <a:rPr lang="en-US" b="1"/>
              <a:t>Collaboration</a:t>
            </a:r>
            <a:endParaRPr lang="id-ID" b="1"/>
          </a:p>
          <a:p>
            <a:r>
              <a:rPr lang="id-ID" b="1"/>
              <a:t>Character</a:t>
            </a:r>
            <a:endParaRPr lang="en-US" b="1"/>
          </a:p>
          <a:p>
            <a:endParaRPr lang="id-ID"/>
          </a:p>
        </p:txBody>
      </p:sp>
      <p:cxnSp>
        <p:nvCxnSpPr>
          <p:cNvPr id="12297" name="Elbow Connector 19"/>
          <p:cNvCxnSpPr>
            <a:cxnSpLocks noChangeShapeType="1"/>
          </p:cNvCxnSpPr>
          <p:nvPr/>
        </p:nvCxnSpPr>
        <p:spPr bwMode="auto">
          <a:xfrm rot="5400000" flipH="1" flipV="1">
            <a:off x="12268200" y="1855788"/>
            <a:ext cx="12700" cy="12700"/>
          </a:xfrm>
          <a:prstGeom prst="bentConnector3">
            <a:avLst>
              <a:gd name="adj1" fmla="val 180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8" name="Oval 24"/>
          <p:cNvSpPr>
            <a:spLocks noChangeArrowheads="1"/>
          </p:cNvSpPr>
          <p:nvPr/>
        </p:nvSpPr>
        <p:spPr bwMode="auto">
          <a:xfrm>
            <a:off x="1752600" y="1447800"/>
            <a:ext cx="5715000" cy="5121275"/>
          </a:xfrm>
          <a:prstGeom prst="ellipse">
            <a:avLst/>
          </a:prstGeom>
          <a:noFill/>
          <a:ln w="38100" algn="ctr">
            <a:solidFill>
              <a:srgbClr val="00206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6" name="Oval 5"/>
          <p:cNvSpPr/>
          <p:nvPr/>
        </p:nvSpPr>
        <p:spPr>
          <a:xfrm>
            <a:off x="6359679" y="4857126"/>
            <a:ext cx="1666568" cy="1682380"/>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id-ID" sz="1100" b="1" dirty="0">
                <a:latin typeface="Century Gothic"/>
                <a:cs typeface="Century Gothic"/>
              </a:rPr>
              <a:t>LINGKUNGAN BELAJAR</a:t>
            </a:r>
            <a:endParaRPr lang="en-US" sz="1100" b="1" dirty="0">
              <a:latin typeface="Century Gothic"/>
              <a:cs typeface="Century Gothic"/>
            </a:endParaRPr>
          </a:p>
        </p:txBody>
      </p:sp>
      <p:sp>
        <p:nvSpPr>
          <p:cNvPr id="8" name="Oval 7"/>
          <p:cNvSpPr/>
          <p:nvPr/>
        </p:nvSpPr>
        <p:spPr>
          <a:xfrm>
            <a:off x="3505200" y="755894"/>
            <a:ext cx="1699688" cy="1741056"/>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id-ID" sz="1200" b="1" dirty="0">
                <a:latin typeface="Century Gothic"/>
                <a:cs typeface="Century Gothic"/>
              </a:rPr>
              <a:t>PESERTA</a:t>
            </a:r>
          </a:p>
          <a:p>
            <a:pPr algn="ctr">
              <a:defRPr/>
            </a:pPr>
            <a:r>
              <a:rPr lang="id-ID" sz="1200" b="1" dirty="0">
                <a:latin typeface="Century Gothic"/>
                <a:cs typeface="Century Gothic"/>
              </a:rPr>
              <a:t>DIDIK</a:t>
            </a:r>
            <a:endParaRPr lang="en-US" sz="1200" b="1" dirty="0">
              <a:latin typeface="Century Gothic"/>
              <a:cs typeface="Century Gothic"/>
            </a:endParaRPr>
          </a:p>
        </p:txBody>
      </p:sp>
      <p:sp>
        <p:nvSpPr>
          <p:cNvPr id="7" name="Oval 6"/>
          <p:cNvSpPr/>
          <p:nvPr/>
        </p:nvSpPr>
        <p:spPr>
          <a:xfrm>
            <a:off x="1371600" y="4572000"/>
            <a:ext cx="1764753" cy="1711384"/>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id-ID" sz="1400" b="1" dirty="0">
                <a:latin typeface="Century Gothic"/>
                <a:cs typeface="Century Gothic"/>
              </a:rPr>
              <a:t>GURU</a:t>
            </a:r>
            <a:endParaRPr lang="en-US" sz="1400" b="1" dirty="0">
              <a:latin typeface="Century Gothic"/>
              <a:cs typeface="Century Gothic"/>
            </a:endParaRPr>
          </a:p>
        </p:txBody>
      </p:sp>
      <p:sp>
        <p:nvSpPr>
          <p:cNvPr id="12308" name="TextBox 26"/>
          <p:cNvSpPr txBox="1">
            <a:spLocks noChangeArrowheads="1"/>
          </p:cNvSpPr>
          <p:nvPr/>
        </p:nvSpPr>
        <p:spPr bwMode="auto">
          <a:xfrm>
            <a:off x="5808663" y="2470150"/>
            <a:ext cx="2768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Font typeface="Wingdings" pitchFamily="2" charset="2"/>
              <a:buChar char="q"/>
            </a:pPr>
            <a:r>
              <a:rPr lang="id-ID" b="1">
                <a:solidFill>
                  <a:schemeClr val="bg1"/>
                </a:solidFill>
              </a:rPr>
              <a:t>NAMA MODEL</a:t>
            </a:r>
          </a:p>
          <a:p>
            <a:pPr>
              <a:buFont typeface="Wingdings" pitchFamily="2" charset="2"/>
              <a:buChar char="q"/>
            </a:pPr>
            <a:r>
              <a:rPr lang="id-ID" b="1">
                <a:solidFill>
                  <a:schemeClr val="bg1"/>
                </a:solidFill>
              </a:rPr>
              <a:t>KONSTRUK/TEORI</a:t>
            </a:r>
          </a:p>
          <a:p>
            <a:pPr>
              <a:buFont typeface="Wingdings" pitchFamily="2" charset="2"/>
              <a:buChar char="q"/>
            </a:pPr>
            <a:r>
              <a:rPr lang="id-ID" b="1">
                <a:solidFill>
                  <a:schemeClr val="bg1"/>
                </a:solidFill>
              </a:rPr>
              <a:t>SINTAKS/URUTAN</a:t>
            </a:r>
          </a:p>
          <a:p>
            <a:pPr>
              <a:buFont typeface="Wingdings" pitchFamily="2" charset="2"/>
              <a:buChar char="q"/>
            </a:pPr>
            <a:r>
              <a:rPr lang="id-ID" b="1">
                <a:solidFill>
                  <a:schemeClr val="bg1"/>
                </a:solidFill>
              </a:rPr>
              <a:t>PRINSIP/PROSEDUR</a:t>
            </a:r>
          </a:p>
          <a:p>
            <a:pPr>
              <a:buFont typeface="Wingdings" pitchFamily="2" charset="2"/>
              <a:buChar char="q"/>
            </a:pPr>
            <a:r>
              <a:rPr lang="id-ID" b="1">
                <a:solidFill>
                  <a:schemeClr val="bg1"/>
                </a:solidFill>
              </a:rPr>
              <a:t>BUDAYA:PROSES</a:t>
            </a:r>
          </a:p>
        </p:txBody>
      </p:sp>
      <p:sp>
        <p:nvSpPr>
          <p:cNvPr id="12309" name="Title 1"/>
          <p:cNvSpPr txBox="1">
            <a:spLocks/>
          </p:cNvSpPr>
          <p:nvPr/>
        </p:nvSpPr>
        <p:spPr bwMode="auto">
          <a:xfrm>
            <a:off x="1066800" y="285750"/>
            <a:ext cx="60674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r>
              <a:rPr lang="id-ID" sz="2000" b="1">
                <a:solidFill>
                  <a:schemeClr val="bg1"/>
                </a:solidFill>
                <a:latin typeface="Century Gothic" pitchFamily="34" charset="0"/>
                <a:ea typeface="Century Gothic" pitchFamily="34" charset="0"/>
                <a:cs typeface="Century Gothic" pitchFamily="34" charset="0"/>
              </a:rPr>
              <a:t>Pembelajaran </a:t>
            </a:r>
            <a:r>
              <a:rPr lang="en-US" sz="2000" b="1">
                <a:solidFill>
                  <a:schemeClr val="bg1"/>
                </a:solidFill>
                <a:latin typeface="Century Gothic" pitchFamily="34" charset="0"/>
                <a:ea typeface="Century Gothic" pitchFamily="34" charset="0"/>
                <a:cs typeface="Century Gothic" pitchFamily="34" charset="0"/>
              </a:rPr>
              <a:t>Kecakapan Hidup Abad 21</a:t>
            </a:r>
            <a:r>
              <a:rPr lang="id-ID" sz="2000" b="1">
                <a:solidFill>
                  <a:schemeClr val="bg1"/>
                </a:solidFill>
                <a:latin typeface="Century Gothic" pitchFamily="34" charset="0"/>
                <a:ea typeface="Century Gothic" pitchFamily="34" charset="0"/>
                <a:cs typeface="Century Gothic" pitchFamily="34" charset="0"/>
              </a:rPr>
              <a:t>+</a:t>
            </a:r>
          </a:p>
        </p:txBody>
      </p:sp>
      <p:pic>
        <p:nvPicPr>
          <p:cNvPr id="1231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155575"/>
            <a:ext cx="11557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98550" y="779463"/>
            <a:ext cx="7639050" cy="6400800"/>
          </a:xfrm>
          <a:prstGeom prst="rect">
            <a:avLst/>
          </a:prstGeom>
          <a:noFill/>
        </p:spPr>
        <p:txBody>
          <a:bodyPr wrap="none">
            <a:spAutoFit/>
          </a:bodyPr>
          <a:lstStyle/>
          <a:p>
            <a:pPr>
              <a:defRPr/>
            </a:pPr>
            <a:r>
              <a:rPr lang="id-ID" sz="1600" b="1" i="1" dirty="0">
                <a:solidFill>
                  <a:schemeClr val="bg1"/>
                </a:solidFill>
                <a:latin typeface="Arial" charset="0"/>
              </a:rPr>
              <a:t>Problem solving, reflective thinking, critical thinking)?</a:t>
            </a:r>
          </a:p>
          <a:p>
            <a:pPr algn="ctr">
              <a:defRPr/>
            </a:pPr>
            <a:r>
              <a:rPr lang="id-ID" sz="1400" i="1" dirty="0">
                <a:solidFill>
                  <a:schemeClr val="bg1"/>
                </a:solidFill>
                <a:latin typeface="Arial" charset="0"/>
              </a:rPr>
              <a:t>(Ornstein and Hunkins,2013:111</a:t>
            </a:r>
            <a:r>
              <a:rPr lang="id-ID" sz="1400" i="1" dirty="0">
                <a:solidFill>
                  <a:schemeClr val="bg1"/>
                </a:solidFill>
                <a:latin typeface="Arial" charset="0"/>
              </a:rPr>
              <a:t>)</a:t>
            </a:r>
          </a:p>
          <a:p>
            <a:pPr algn="ctr">
              <a:defRPr/>
            </a:pPr>
            <a:endParaRPr lang="id-ID" sz="1400" i="1" dirty="0">
              <a:solidFill>
                <a:schemeClr val="bg1"/>
              </a:solidFill>
              <a:latin typeface="Arial" charset="0"/>
            </a:endParaRPr>
          </a:p>
          <a:p>
            <a:pPr marL="342900" indent="-342900">
              <a:buFont typeface="Wingdings" pitchFamily="2" charset="2"/>
              <a:buChar char="§"/>
              <a:defRPr/>
            </a:pPr>
            <a:endParaRPr lang="id-ID" sz="1400" i="1" dirty="0">
              <a:solidFill>
                <a:schemeClr val="bg1"/>
              </a:solidFill>
              <a:latin typeface="Arial" charset="0"/>
            </a:endParaRPr>
          </a:p>
          <a:p>
            <a:pPr algn="ctr">
              <a:defRPr/>
            </a:pPr>
            <a:r>
              <a:rPr lang="id-ID" sz="1600" b="1" i="1" dirty="0">
                <a:solidFill>
                  <a:schemeClr val="bg1"/>
                </a:solidFill>
                <a:latin typeface="Arial" charset="0"/>
              </a:rPr>
              <a:t>Reflective thinking/critical thinking </a:t>
            </a:r>
            <a:r>
              <a:rPr lang="id-ID" sz="1600" i="1" dirty="0">
                <a:solidFill>
                  <a:schemeClr val="bg1"/>
                </a:solidFill>
                <a:latin typeface="Arial" charset="0"/>
              </a:rPr>
              <a:t> </a:t>
            </a:r>
            <a:r>
              <a:rPr lang="id-ID" sz="1600" b="1" i="1" dirty="0">
                <a:solidFill>
                  <a:schemeClr val="bg1"/>
                </a:solidFill>
                <a:latin typeface="Arial" charset="0"/>
              </a:rPr>
              <a:t>(C-4)</a:t>
            </a:r>
          </a:p>
          <a:p>
            <a:pPr marL="342900" indent="-342900" algn="ctr">
              <a:buFont typeface="Wingdings" pitchFamily="2" charset="2"/>
              <a:buChar char="§"/>
              <a:defRPr/>
            </a:pPr>
            <a:r>
              <a:rPr lang="id-ID" sz="1600" i="1" dirty="0">
                <a:solidFill>
                  <a:schemeClr val="bg1"/>
                </a:solidFill>
                <a:latin typeface="Arial" charset="0"/>
              </a:rPr>
              <a:t>Based on inductive </a:t>
            </a:r>
            <a:r>
              <a:rPr lang="id-ID" sz="1600" i="1" dirty="0">
                <a:solidFill>
                  <a:schemeClr val="bg1"/>
                </a:solidFill>
                <a:latin typeface="Arial" charset="0"/>
              </a:rPr>
              <a:t>thinking (Berpijak pd berpikir induktif)</a:t>
            </a:r>
            <a:endParaRPr lang="id-ID" sz="1600" i="1" dirty="0">
              <a:solidFill>
                <a:schemeClr val="bg1"/>
              </a:solidFill>
              <a:latin typeface="Arial" charset="0"/>
            </a:endParaRPr>
          </a:p>
          <a:p>
            <a:pPr marL="342900" indent="-342900" algn="ctr">
              <a:buFont typeface="Wingdings" pitchFamily="2" charset="2"/>
              <a:buChar char="§"/>
              <a:defRPr/>
            </a:pPr>
            <a:r>
              <a:rPr lang="id-ID" sz="1600" i="1" dirty="0">
                <a:solidFill>
                  <a:schemeClr val="bg1"/>
                </a:solidFill>
                <a:latin typeface="Arial" charset="0"/>
              </a:rPr>
              <a:t>Analytical </a:t>
            </a:r>
            <a:r>
              <a:rPr lang="id-ID" sz="1600" i="1" dirty="0">
                <a:solidFill>
                  <a:schemeClr val="bg1"/>
                </a:solidFill>
                <a:latin typeface="Arial" charset="0"/>
              </a:rPr>
              <a:t>procedures (Prosedur analitik)</a:t>
            </a:r>
            <a:endParaRPr lang="id-ID" sz="1600" i="1" dirty="0">
              <a:solidFill>
                <a:schemeClr val="bg1"/>
              </a:solidFill>
              <a:latin typeface="Arial" charset="0"/>
            </a:endParaRPr>
          </a:p>
          <a:p>
            <a:pPr marL="342900" indent="-342900" algn="ctr">
              <a:buFont typeface="Wingdings" pitchFamily="2" charset="2"/>
              <a:buChar char="§"/>
              <a:defRPr/>
            </a:pPr>
            <a:r>
              <a:rPr lang="id-ID" sz="1600" i="1" dirty="0">
                <a:solidFill>
                  <a:schemeClr val="bg1"/>
                </a:solidFill>
                <a:latin typeface="Arial" charset="0"/>
              </a:rPr>
              <a:t>Convergent </a:t>
            </a:r>
            <a:r>
              <a:rPr lang="id-ID" sz="1600" i="1" dirty="0">
                <a:solidFill>
                  <a:schemeClr val="bg1"/>
                </a:solidFill>
                <a:latin typeface="Arial" charset="0"/>
              </a:rPr>
              <a:t>process (Proses berpikir memusat)</a:t>
            </a:r>
          </a:p>
          <a:p>
            <a:pPr marL="342900" indent="-342900" algn="ctr">
              <a:buFont typeface="Wingdings" pitchFamily="2" charset="2"/>
              <a:buChar char="§"/>
              <a:defRPr/>
            </a:pPr>
            <a:endParaRPr lang="id-ID" sz="1600" i="1" dirty="0">
              <a:solidFill>
                <a:schemeClr val="bg1"/>
              </a:solidFill>
              <a:latin typeface="Arial" charset="0"/>
            </a:endParaRPr>
          </a:p>
          <a:p>
            <a:pPr algn="ctr">
              <a:defRPr/>
            </a:pPr>
            <a:endParaRPr lang="id-ID" sz="1600" i="1" dirty="0">
              <a:solidFill>
                <a:schemeClr val="bg1"/>
              </a:solidFill>
              <a:latin typeface="Arial" charset="0"/>
            </a:endParaRPr>
          </a:p>
          <a:p>
            <a:pPr algn="ctr">
              <a:defRPr/>
            </a:pPr>
            <a:r>
              <a:rPr lang="id-ID" sz="1600" b="1" i="1" dirty="0">
                <a:solidFill>
                  <a:schemeClr val="bg1"/>
                </a:solidFill>
                <a:latin typeface="Arial" charset="0"/>
              </a:rPr>
              <a:t>Creative thinking (C-6)</a:t>
            </a:r>
          </a:p>
          <a:p>
            <a:pPr marL="342900" indent="-342900" algn="ctr">
              <a:buFont typeface="Wingdings" pitchFamily="2" charset="2"/>
              <a:buChar char="§"/>
              <a:defRPr/>
            </a:pPr>
            <a:r>
              <a:rPr lang="id-ID" sz="1600" i="1" dirty="0">
                <a:solidFill>
                  <a:schemeClr val="bg1"/>
                </a:solidFill>
                <a:latin typeface="Arial" charset="0"/>
              </a:rPr>
              <a:t>Includes intuition and </a:t>
            </a:r>
            <a:r>
              <a:rPr lang="id-ID" sz="1600" i="1" dirty="0">
                <a:solidFill>
                  <a:schemeClr val="bg1"/>
                </a:solidFill>
                <a:latin typeface="Arial" charset="0"/>
              </a:rPr>
              <a:t>discovery (Mencakup intuisi dan penemuan)</a:t>
            </a:r>
            <a:endParaRPr lang="id-ID" sz="1600" i="1" dirty="0">
              <a:solidFill>
                <a:schemeClr val="bg1"/>
              </a:solidFill>
              <a:latin typeface="Arial" charset="0"/>
            </a:endParaRPr>
          </a:p>
          <a:p>
            <a:pPr marL="342900" indent="-342900" algn="ctr">
              <a:buFont typeface="Wingdings" pitchFamily="2" charset="2"/>
              <a:buChar char="§"/>
              <a:defRPr/>
            </a:pPr>
            <a:r>
              <a:rPr lang="id-ID" sz="1600" i="1" dirty="0">
                <a:solidFill>
                  <a:schemeClr val="bg1"/>
                </a:solidFill>
                <a:latin typeface="Arial" charset="0"/>
              </a:rPr>
              <a:t>Based on deductive </a:t>
            </a:r>
            <a:r>
              <a:rPr lang="id-ID" sz="1600" i="1" dirty="0">
                <a:solidFill>
                  <a:schemeClr val="bg1"/>
                </a:solidFill>
                <a:latin typeface="Arial" charset="0"/>
              </a:rPr>
              <a:t>thinking (Berpijak pada berpikir deduktif)</a:t>
            </a:r>
            <a:endParaRPr lang="id-ID" sz="1600" i="1" dirty="0">
              <a:solidFill>
                <a:schemeClr val="bg1"/>
              </a:solidFill>
              <a:latin typeface="Arial" charset="0"/>
            </a:endParaRPr>
          </a:p>
          <a:p>
            <a:pPr marL="342900" indent="-342900" algn="ctr">
              <a:buFont typeface="Wingdings" pitchFamily="2" charset="2"/>
              <a:buChar char="§"/>
              <a:defRPr/>
            </a:pPr>
            <a:r>
              <a:rPr lang="id-ID" sz="1600" i="1" dirty="0">
                <a:solidFill>
                  <a:schemeClr val="bg1"/>
                </a:solidFill>
                <a:latin typeface="Arial" charset="0"/>
              </a:rPr>
              <a:t>Originality (Originalitas/keaslian)</a:t>
            </a:r>
            <a:endParaRPr lang="id-ID" sz="1600" i="1" dirty="0">
              <a:solidFill>
                <a:schemeClr val="bg1"/>
              </a:solidFill>
              <a:latin typeface="Arial" charset="0"/>
            </a:endParaRPr>
          </a:p>
          <a:p>
            <a:pPr marL="342900" indent="-342900" algn="ctr">
              <a:buFont typeface="Wingdings" pitchFamily="2" charset="2"/>
              <a:buChar char="§"/>
              <a:defRPr/>
            </a:pPr>
            <a:r>
              <a:rPr lang="id-ID" sz="1600" i="1" dirty="0">
                <a:solidFill>
                  <a:schemeClr val="bg1"/>
                </a:solidFill>
                <a:latin typeface="Arial" charset="0"/>
              </a:rPr>
              <a:t>Divergent </a:t>
            </a:r>
            <a:r>
              <a:rPr lang="id-ID" sz="1600" i="1" dirty="0">
                <a:solidFill>
                  <a:schemeClr val="bg1"/>
                </a:solidFill>
                <a:latin typeface="Arial" charset="0"/>
              </a:rPr>
              <a:t>process (Proses berpikir menyebar)</a:t>
            </a:r>
          </a:p>
          <a:p>
            <a:pPr marL="342900" indent="-342900" algn="ctr">
              <a:buFont typeface="Wingdings" pitchFamily="2" charset="2"/>
              <a:buChar char="§"/>
              <a:defRPr/>
            </a:pPr>
            <a:endParaRPr lang="id-ID" sz="1600" i="1" dirty="0">
              <a:solidFill>
                <a:schemeClr val="bg1"/>
              </a:solidFill>
              <a:latin typeface="Arial" charset="0"/>
            </a:endParaRPr>
          </a:p>
          <a:p>
            <a:pPr marL="342900" indent="-342900" algn="ctr">
              <a:buFont typeface="Wingdings" pitchFamily="2" charset="2"/>
              <a:buChar char="§"/>
              <a:defRPr/>
            </a:pPr>
            <a:endParaRPr lang="id-ID" sz="1600" i="1" dirty="0">
              <a:solidFill>
                <a:schemeClr val="bg1"/>
              </a:solidFill>
              <a:latin typeface="Arial" charset="0"/>
            </a:endParaRPr>
          </a:p>
          <a:p>
            <a:pPr algn="ctr">
              <a:defRPr/>
            </a:pPr>
            <a:r>
              <a:rPr lang="id-ID" sz="1600" b="1" i="1" dirty="0">
                <a:solidFill>
                  <a:schemeClr val="bg1"/>
                </a:solidFill>
                <a:latin typeface="Arial" charset="0"/>
              </a:rPr>
              <a:t>Problem solving: (C-5)</a:t>
            </a:r>
          </a:p>
          <a:p>
            <a:pPr marL="342900" indent="-342900" algn="ctr">
              <a:buFont typeface="Wingdings" pitchFamily="2" charset="2"/>
              <a:buChar char="§"/>
              <a:defRPr/>
            </a:pPr>
            <a:r>
              <a:rPr lang="id-ID" sz="1600" i="1" dirty="0">
                <a:solidFill>
                  <a:schemeClr val="bg1"/>
                </a:solidFill>
                <a:latin typeface="Arial" charset="0"/>
              </a:rPr>
              <a:t>Rational or scientific </a:t>
            </a:r>
            <a:r>
              <a:rPr lang="id-ID" sz="1600" i="1" dirty="0">
                <a:solidFill>
                  <a:schemeClr val="bg1"/>
                </a:solidFill>
                <a:latin typeface="Arial" charset="0"/>
              </a:rPr>
              <a:t>thinking (Berpikir rasional/ilmiah)</a:t>
            </a:r>
            <a:endParaRPr lang="id-ID" sz="1600" i="1" dirty="0">
              <a:solidFill>
                <a:schemeClr val="bg1"/>
              </a:solidFill>
              <a:latin typeface="Arial" charset="0"/>
            </a:endParaRPr>
          </a:p>
          <a:p>
            <a:pPr marL="342900" indent="-342900" algn="ctr">
              <a:buFont typeface="Wingdings" pitchFamily="2" charset="2"/>
              <a:buChar char="§"/>
              <a:defRPr/>
            </a:pPr>
            <a:r>
              <a:rPr lang="id-ID" sz="1600" i="1" dirty="0">
                <a:solidFill>
                  <a:schemeClr val="bg1"/>
                </a:solidFill>
                <a:latin typeface="Arial" charset="0"/>
              </a:rPr>
              <a:t>Ariving at a solution/correct </a:t>
            </a:r>
            <a:r>
              <a:rPr lang="id-ID" sz="1600" i="1" dirty="0">
                <a:solidFill>
                  <a:schemeClr val="bg1"/>
                </a:solidFill>
                <a:latin typeface="Arial" charset="0"/>
              </a:rPr>
              <a:t>answer(Menuju suatu solusi/jawaban yang benar)</a:t>
            </a:r>
            <a:endParaRPr lang="id-ID" sz="1600" i="1" dirty="0">
              <a:solidFill>
                <a:schemeClr val="bg1"/>
              </a:solidFill>
              <a:latin typeface="Arial" charset="0"/>
            </a:endParaRPr>
          </a:p>
          <a:p>
            <a:pPr marL="342900" indent="-342900">
              <a:buFont typeface="Wingdings" pitchFamily="2" charset="2"/>
              <a:buChar char="§"/>
              <a:defRPr/>
            </a:pPr>
            <a:endParaRPr lang="id-ID" sz="2400" i="1" dirty="0">
              <a:solidFill>
                <a:schemeClr val="bg1"/>
              </a:solidFill>
              <a:latin typeface="Arial" charset="0"/>
            </a:endParaRPr>
          </a:p>
          <a:p>
            <a:pPr marL="342900" indent="-342900">
              <a:buFont typeface="Wingdings" pitchFamily="2" charset="2"/>
              <a:buChar char="§"/>
              <a:defRPr/>
            </a:pPr>
            <a:endParaRPr lang="id-ID" sz="2400" i="1" dirty="0">
              <a:solidFill>
                <a:schemeClr val="bg1"/>
              </a:solidFill>
              <a:latin typeface="Arial" charset="0"/>
            </a:endParaRPr>
          </a:p>
          <a:p>
            <a:pPr marL="342900" indent="-342900">
              <a:buFont typeface="Wingdings" pitchFamily="2" charset="2"/>
              <a:buChar char="§"/>
              <a:defRPr/>
            </a:pPr>
            <a:endParaRPr lang="id-ID" sz="2400" i="1" dirty="0">
              <a:solidFill>
                <a:schemeClr val="bg1"/>
              </a:solidFill>
              <a:latin typeface="Arial" charset="0"/>
            </a:endParaRPr>
          </a:p>
          <a:p>
            <a:pPr marL="342900" indent="-342900">
              <a:buFont typeface="Wingdings" pitchFamily="2" charset="2"/>
              <a:buChar char="§"/>
              <a:defRPr/>
            </a:pPr>
            <a:endParaRPr lang="id-ID" sz="2400" i="1" dirty="0">
              <a:latin typeface="Arial" charset="0"/>
            </a:endParaRPr>
          </a:p>
        </p:txBody>
      </p:sp>
      <p:pic>
        <p:nvPicPr>
          <p:cNvPr id="1331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513" y="1143000"/>
            <a:ext cx="9070975" cy="4648200"/>
          </a:xfrm>
          <a:prstGeom prst="rect">
            <a:avLst/>
          </a:prstGeom>
          <a:noFill/>
        </p:spPr>
        <p:txBody>
          <a:bodyPr wrap="none">
            <a:spAutoFit/>
          </a:bodyPr>
          <a:lstStyle/>
          <a:p>
            <a:pPr algn="ctr">
              <a:defRPr/>
            </a:pPr>
            <a:r>
              <a:rPr lang="id-ID" sz="4000" i="1" dirty="0">
                <a:solidFill>
                  <a:schemeClr val="bg1"/>
                </a:solidFill>
                <a:latin typeface="Arial" charset="0"/>
              </a:rPr>
              <a:t>Berpikir Kritis</a:t>
            </a:r>
            <a:endParaRPr lang="id-ID" sz="4000" i="1" dirty="0">
              <a:solidFill>
                <a:srgbClr val="FF00FF"/>
              </a:solidFill>
              <a:latin typeface="Arial" charset="0"/>
            </a:endParaRPr>
          </a:p>
          <a:p>
            <a:pPr algn="ctr">
              <a:defRPr/>
            </a:pPr>
            <a:r>
              <a:rPr lang="id-ID" sz="4000" i="1" dirty="0">
                <a:solidFill>
                  <a:srgbClr val="FF00FF"/>
                </a:solidFill>
                <a:latin typeface="Arial" charset="0"/>
              </a:rPr>
              <a:t>(Critical thinking)</a:t>
            </a:r>
          </a:p>
          <a:p>
            <a:pPr algn="ctr">
              <a:defRPr/>
            </a:pPr>
            <a:endParaRPr lang="id-ID" sz="4000" i="1" dirty="0">
              <a:solidFill>
                <a:schemeClr val="bg1"/>
              </a:solidFill>
              <a:latin typeface="Arial" charset="0"/>
            </a:endParaRPr>
          </a:p>
          <a:p>
            <a:pPr marL="457200" indent="-457200" algn="ctr">
              <a:buFont typeface="Wingdings" pitchFamily="2" charset="2"/>
              <a:buChar char="§"/>
              <a:defRPr/>
            </a:pPr>
            <a:r>
              <a:rPr lang="id-ID" sz="3200" i="1" dirty="0">
                <a:solidFill>
                  <a:schemeClr val="bg1"/>
                </a:solidFill>
                <a:latin typeface="Arial" charset="0"/>
              </a:rPr>
              <a:t>merupakan </a:t>
            </a:r>
            <a:r>
              <a:rPr lang="id-ID" sz="3200" i="1" dirty="0">
                <a:solidFill>
                  <a:schemeClr val="bg1"/>
                </a:solidFill>
                <a:latin typeface="Arial" charset="0"/>
              </a:rPr>
              <a:t>seni berpikir </a:t>
            </a:r>
            <a:r>
              <a:rPr lang="id-ID" sz="3200" i="1" dirty="0">
                <a:solidFill>
                  <a:srgbClr val="FF00FF"/>
                </a:solidFill>
                <a:latin typeface="Arial" charset="0"/>
              </a:rPr>
              <a:t>(is the art of thinking) </a:t>
            </a:r>
          </a:p>
          <a:p>
            <a:pPr marL="457200" indent="-457200" algn="ctr">
              <a:buFont typeface="Wingdings" pitchFamily="2" charset="2"/>
              <a:buChar char="§"/>
              <a:defRPr/>
            </a:pPr>
            <a:r>
              <a:rPr lang="id-ID" sz="3200" i="1" dirty="0">
                <a:solidFill>
                  <a:schemeClr val="bg1"/>
                </a:solidFill>
                <a:latin typeface="Arial" charset="0"/>
              </a:rPr>
              <a:t>tentang berpikir </a:t>
            </a:r>
            <a:r>
              <a:rPr lang="id-ID" sz="3200" i="1" dirty="0">
                <a:solidFill>
                  <a:srgbClr val="FF00FF"/>
                </a:solidFill>
                <a:latin typeface="Arial" charset="0"/>
              </a:rPr>
              <a:t>(about </a:t>
            </a:r>
            <a:r>
              <a:rPr lang="id-ID" sz="3200" i="1" dirty="0">
                <a:solidFill>
                  <a:srgbClr val="FF00FF"/>
                </a:solidFill>
                <a:latin typeface="Arial" charset="0"/>
              </a:rPr>
              <a:t>thinking </a:t>
            </a:r>
            <a:r>
              <a:rPr lang="id-ID" sz="3200" i="1" dirty="0">
                <a:solidFill>
                  <a:srgbClr val="FF00FF"/>
                </a:solidFill>
                <a:latin typeface="Arial" charset="0"/>
              </a:rPr>
              <a:t>)</a:t>
            </a:r>
            <a:endParaRPr lang="id-ID" sz="3200" i="1" dirty="0">
              <a:solidFill>
                <a:srgbClr val="FF00FF"/>
              </a:solidFill>
              <a:latin typeface="Arial" charset="0"/>
            </a:endParaRPr>
          </a:p>
          <a:p>
            <a:pPr marL="457200" indent="-457200" algn="ctr">
              <a:buFont typeface="Wingdings" pitchFamily="2" charset="2"/>
              <a:buChar char="§"/>
              <a:defRPr/>
            </a:pPr>
            <a:r>
              <a:rPr lang="id-ID" sz="3200" i="1" dirty="0">
                <a:solidFill>
                  <a:srgbClr val="FF00FF"/>
                </a:solidFill>
                <a:latin typeface="Arial" charset="0"/>
              </a:rPr>
              <a:t>pada saat berpikir (while thinking)</a:t>
            </a:r>
          </a:p>
          <a:p>
            <a:pPr marL="457200" indent="-457200" algn="ctr">
              <a:buFont typeface="Wingdings" pitchFamily="2" charset="2"/>
              <a:buChar char="§"/>
              <a:defRPr/>
            </a:pPr>
            <a:r>
              <a:rPr lang="id-ID" sz="3200" i="1" dirty="0">
                <a:solidFill>
                  <a:schemeClr val="bg1"/>
                </a:solidFill>
                <a:latin typeface="Arial" charset="0"/>
              </a:rPr>
              <a:t>dengan maksud untuk </a:t>
            </a:r>
            <a:r>
              <a:rPr lang="id-ID" sz="3200" i="1" dirty="0">
                <a:solidFill>
                  <a:srgbClr val="FF00FF"/>
                </a:solidFill>
                <a:latin typeface="Arial" charset="0"/>
              </a:rPr>
              <a:t>(In order to make)</a:t>
            </a:r>
          </a:p>
          <a:p>
            <a:pPr marL="457200" indent="-457200" algn="ctr">
              <a:buFont typeface="Wingdings" pitchFamily="2" charset="2"/>
              <a:buChar char="§"/>
              <a:defRPr/>
            </a:pPr>
            <a:r>
              <a:rPr lang="id-ID" sz="3200" i="1" dirty="0">
                <a:solidFill>
                  <a:schemeClr val="bg1"/>
                </a:solidFill>
                <a:latin typeface="Arial" charset="0"/>
              </a:rPr>
              <a:t>dapat berpikir lebih baik </a:t>
            </a:r>
            <a:r>
              <a:rPr lang="id-ID" sz="3200" i="1" dirty="0">
                <a:solidFill>
                  <a:srgbClr val="FF00FF"/>
                </a:solidFill>
                <a:latin typeface="Arial" charset="0"/>
              </a:rPr>
              <a:t>(thinking better)</a:t>
            </a:r>
          </a:p>
          <a:p>
            <a:pPr algn="ctr">
              <a:defRPr/>
            </a:pPr>
            <a:r>
              <a:rPr lang="id-ID" sz="1600" dirty="0">
                <a:solidFill>
                  <a:schemeClr val="bg1"/>
                </a:solidFill>
                <a:latin typeface="Arial" charset="0"/>
              </a:rPr>
              <a:t>(Paul and Elder, 2006:xvii)</a:t>
            </a:r>
          </a:p>
        </p:txBody>
      </p:sp>
      <p:pic>
        <p:nvPicPr>
          <p:cNvPr id="1434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320675" y="1524000"/>
            <a:ext cx="850265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sz="2400">
                <a:solidFill>
                  <a:schemeClr val="bg1"/>
                </a:solidFill>
              </a:rPr>
              <a:t>Berpikir kritis adalah cara berpikir tentang hal apa pa saja, </a:t>
            </a:r>
          </a:p>
          <a:p>
            <a:r>
              <a:rPr lang="id-ID" sz="2400">
                <a:solidFill>
                  <a:schemeClr val="bg1"/>
                </a:solidFill>
              </a:rPr>
              <a:t>materi, atau masalah yang diinginkan terjadinya</a:t>
            </a:r>
          </a:p>
          <a:p>
            <a:r>
              <a:rPr lang="id-ID" sz="2400">
                <a:solidFill>
                  <a:schemeClr val="bg1"/>
                </a:solidFill>
              </a:rPr>
              <a:t>perbaikan kualitas pemikirannya dengan cara terampil </a:t>
            </a:r>
          </a:p>
          <a:p>
            <a:r>
              <a:rPr lang="id-ID" sz="2400">
                <a:solidFill>
                  <a:schemeClr val="bg1"/>
                </a:solidFill>
              </a:rPr>
              <a:t>menganalisis, menguji, dan merekonstruksi</a:t>
            </a:r>
          </a:p>
          <a:p>
            <a:endParaRPr lang="id-ID" sz="2400">
              <a:solidFill>
                <a:schemeClr val="bg1"/>
              </a:solidFill>
            </a:endParaRPr>
          </a:p>
          <a:p>
            <a:r>
              <a:rPr lang="id-ID" sz="2400">
                <a:solidFill>
                  <a:srgbClr val="FF00FF"/>
                </a:solidFill>
              </a:rPr>
              <a:t>(A critical thinking is that mode of thinking about any subject, </a:t>
            </a:r>
          </a:p>
          <a:p>
            <a:r>
              <a:rPr lang="id-ID" sz="2400">
                <a:solidFill>
                  <a:srgbClr val="FF00FF"/>
                </a:solidFill>
              </a:rPr>
              <a:t>content, or problem in which the thinker improve the quality </a:t>
            </a:r>
          </a:p>
          <a:p>
            <a:r>
              <a:rPr lang="id-ID" sz="2400">
                <a:solidFill>
                  <a:srgbClr val="FF00FF"/>
                </a:solidFill>
              </a:rPr>
              <a:t>of his or her thinking by skillfully analyzing, assessing, and </a:t>
            </a:r>
          </a:p>
          <a:p>
            <a:r>
              <a:rPr lang="id-ID" sz="2400">
                <a:solidFill>
                  <a:srgbClr val="FF00FF"/>
                </a:solidFill>
              </a:rPr>
              <a:t>reconstructing it)</a:t>
            </a:r>
            <a:r>
              <a:rPr lang="id-ID" sz="2400">
                <a:solidFill>
                  <a:schemeClr val="bg1"/>
                </a:solidFill>
              </a:rPr>
              <a:t>.</a:t>
            </a:r>
          </a:p>
          <a:p>
            <a:endParaRPr lang="id-ID" sz="2400">
              <a:solidFill>
                <a:schemeClr val="bg1"/>
              </a:solidFill>
            </a:endParaRPr>
          </a:p>
          <a:p>
            <a:r>
              <a:rPr lang="id-ID">
                <a:solidFill>
                  <a:schemeClr val="bg1"/>
                </a:solidFill>
              </a:rPr>
              <a:t>(Paul and Elder, 2006:xviii)</a:t>
            </a:r>
          </a:p>
          <a:p>
            <a:endParaRPr lang="id-ID">
              <a:solidFill>
                <a:schemeClr val="bg1"/>
              </a:solidFill>
            </a:endParaRPr>
          </a:p>
          <a:p>
            <a:endParaRPr lang="id-ID">
              <a:solidFill>
                <a:schemeClr val="bg1"/>
              </a:solidFill>
            </a:endParaRPr>
          </a:p>
          <a:p>
            <a:endParaRPr lang="id-ID">
              <a:solidFill>
                <a:schemeClr val="bg1"/>
              </a:solidFill>
            </a:endParaRPr>
          </a:p>
        </p:txBody>
      </p:sp>
      <p:pic>
        <p:nvPicPr>
          <p:cNvPr id="1536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p:cNvSpPr txBox="1">
            <a:spLocks noChangeArrowheads="1"/>
          </p:cNvSpPr>
          <p:nvPr/>
        </p:nvSpPr>
        <p:spPr bwMode="auto">
          <a:xfrm>
            <a:off x="457200" y="1143000"/>
            <a:ext cx="8154988"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sz="2400">
                <a:solidFill>
                  <a:schemeClr val="bg1"/>
                </a:solidFill>
              </a:rPr>
              <a:t>Berpikir kritis bersifat mandiri, berdisiplin diri, dimonitor diri,</a:t>
            </a:r>
          </a:p>
          <a:p>
            <a:r>
              <a:rPr lang="id-ID" sz="2400">
                <a:solidFill>
                  <a:schemeClr val="bg1"/>
                </a:solidFill>
              </a:rPr>
              <a:t>Memperbaiki proses berpikir sendiri. Hal itu dipandang sebagai aset penting terstandar dari cara kerja dan cara berpikir dalam praktek. Hal itu memerlukan komunikasi efektif dan pemecahan masalah dan juga komitmen untuk mengatasi sikap egosentris dan sosiosentris bawaan.</a:t>
            </a:r>
          </a:p>
          <a:p>
            <a:endParaRPr lang="id-ID" sz="2400">
              <a:solidFill>
                <a:schemeClr val="bg1"/>
              </a:solidFill>
            </a:endParaRPr>
          </a:p>
          <a:p>
            <a:endParaRPr lang="id-ID" sz="2400">
              <a:solidFill>
                <a:schemeClr val="bg1"/>
              </a:solidFill>
            </a:endParaRPr>
          </a:p>
          <a:p>
            <a:r>
              <a:rPr lang="id-ID" sz="2000">
                <a:solidFill>
                  <a:srgbClr val="C00000"/>
                </a:solidFill>
              </a:rPr>
              <a:t>(Critical thinking is selfdirected, selfdisciplined, self monitore, and selfcorrective thinking. It presupposes assent to rigorous standars of excellence and mindful command of their use. It entail effective communication and problem solving abilities, as well as a committment</a:t>
            </a:r>
          </a:p>
          <a:p>
            <a:r>
              <a:rPr lang="id-ID" sz="2000">
                <a:solidFill>
                  <a:srgbClr val="C00000"/>
                </a:solidFill>
              </a:rPr>
              <a:t>to overcome one’s native egocentrisism and </a:t>
            </a:r>
          </a:p>
          <a:p>
            <a:r>
              <a:rPr lang="id-ID" sz="2000">
                <a:solidFill>
                  <a:srgbClr val="C00000"/>
                </a:solidFill>
              </a:rPr>
              <a:t>sociocentrism.)</a:t>
            </a:r>
          </a:p>
          <a:p>
            <a:r>
              <a:rPr lang="id-ID">
                <a:solidFill>
                  <a:schemeClr val="bg1"/>
                </a:solidFill>
              </a:rPr>
              <a:t>(Paul and Elder, 2006:xviii)</a:t>
            </a:r>
          </a:p>
          <a:p>
            <a:endParaRPr lang="id-ID">
              <a:solidFill>
                <a:schemeClr val="bg1"/>
              </a:solidFill>
            </a:endParaRPr>
          </a:p>
          <a:p>
            <a:endParaRPr lang="id-ID">
              <a:solidFill>
                <a:schemeClr val="bg1"/>
              </a:solidFill>
            </a:endParaRPr>
          </a:p>
          <a:p>
            <a:endParaRPr lang="id-ID">
              <a:solidFill>
                <a:schemeClr val="bg1"/>
              </a:solidFill>
            </a:endParaRPr>
          </a:p>
        </p:txBody>
      </p:sp>
      <p:pic>
        <p:nvPicPr>
          <p:cNvPr id="1638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609600" y="17526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d-ID" sz="2400" b="1" i="1">
                <a:solidFill>
                  <a:schemeClr val="bg1"/>
                </a:solidFill>
              </a:rPr>
              <a:t>Intuitive Thinking</a:t>
            </a:r>
          </a:p>
          <a:p>
            <a:pPr algn="ctr"/>
            <a:r>
              <a:rPr lang="id-ID" sz="1400" i="1">
                <a:solidFill>
                  <a:schemeClr val="bg1"/>
                </a:solidFill>
              </a:rPr>
              <a:t>(Ornstein and Hunkins,2013:116)</a:t>
            </a:r>
          </a:p>
          <a:p>
            <a:endParaRPr lang="id-ID" sz="1400" b="1">
              <a:solidFill>
                <a:schemeClr val="bg1"/>
              </a:solidFill>
            </a:endParaRPr>
          </a:p>
          <a:p>
            <a:pPr algn="ctr"/>
            <a:r>
              <a:rPr lang="id-ID" sz="2000" b="1">
                <a:solidFill>
                  <a:schemeClr val="bg1"/>
                </a:solidFill>
              </a:rPr>
              <a:t>Berpikir intuitif merupakan bagian dari proses penemuan/penyingkapan, yang serupa dengan keterlibatan khas ilmuwan dlm permasalahan, memainkan gagasan, dan memahamai hubungan-hubungan sehingga mampu melakukan penemuan/penyingkapan atai menambahn kekayaan pengetahuannya</a:t>
            </a:r>
          </a:p>
          <a:p>
            <a:pPr algn="ctr"/>
            <a:r>
              <a:rPr lang="id-ID" sz="2000" b="1" i="1">
                <a:solidFill>
                  <a:srgbClr val="C00000"/>
                </a:solidFill>
              </a:rPr>
              <a:t>(Intuitive thinking is a part of discovery process,  that is similar to the scholar-specialist engaging in hounces, </a:t>
            </a:r>
          </a:p>
          <a:p>
            <a:pPr algn="ctr"/>
            <a:r>
              <a:rPr lang="id-ID" sz="2000" b="1" i="1">
                <a:solidFill>
                  <a:srgbClr val="C00000"/>
                </a:solidFill>
              </a:rPr>
              <a:t>playing  with ideas, and understanding relationships so they can make discoveries or add to the storehouse of knowledge).</a:t>
            </a:r>
            <a:endParaRPr lang="id-ID" sz="2000" b="1">
              <a:solidFill>
                <a:srgbClr val="C00000"/>
              </a:solidFill>
            </a:endParaRPr>
          </a:p>
        </p:txBody>
      </p:sp>
      <p:pic>
        <p:nvPicPr>
          <p:cNvPr id="174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838200" y="488950"/>
          <a:ext cx="7772400" cy="5895975"/>
        </p:xfrm>
        <a:graphic>
          <a:graphicData uri="http://schemas.openxmlformats.org/drawingml/2006/table">
            <a:tbl>
              <a:tblPr>
                <a:tableStyleId>{5C22544A-7EE6-4342-B048-85BDC9FD1C3A}</a:tableStyleId>
              </a:tblPr>
              <a:tblGrid>
                <a:gridCol w="2382906"/>
                <a:gridCol w="2694747"/>
                <a:gridCol w="2694747"/>
              </a:tblGrid>
              <a:tr h="220541">
                <a:tc>
                  <a:txBody>
                    <a:bodyPr/>
                    <a:lstStyle/>
                    <a:p>
                      <a:pPr algn="ctr">
                        <a:lnSpc>
                          <a:spcPct val="115000"/>
                        </a:lnSpc>
                        <a:spcAft>
                          <a:spcPts val="0"/>
                        </a:spcAft>
                      </a:pPr>
                      <a:r>
                        <a:rPr lang="id-ID" sz="1200" b="1" dirty="0">
                          <a:effectLst/>
                        </a:rPr>
                        <a:t>Jenjang HOTS</a:t>
                      </a:r>
                      <a:endParaRPr lang="id-ID" sz="1200" b="1" dirty="0">
                        <a:effectLst/>
                        <a:latin typeface="Helvetica 55 Roman"/>
                        <a:ea typeface="Calibri"/>
                        <a:cs typeface="Times New Roman"/>
                      </a:endParaRPr>
                    </a:p>
                  </a:txBody>
                  <a:tcPr marL="43453" marR="43453" marT="0" marB="0"/>
                </a:tc>
                <a:tc>
                  <a:txBody>
                    <a:bodyPr/>
                    <a:lstStyle/>
                    <a:p>
                      <a:pPr algn="ctr">
                        <a:lnSpc>
                          <a:spcPct val="115000"/>
                        </a:lnSpc>
                        <a:spcAft>
                          <a:spcPts val="0"/>
                        </a:spcAft>
                      </a:pPr>
                      <a:r>
                        <a:rPr lang="id-ID" sz="1200" b="1" dirty="0">
                          <a:effectLst/>
                        </a:rPr>
                        <a:t>Kemampuan</a:t>
                      </a:r>
                      <a:endParaRPr lang="id-ID" sz="1200" b="1" dirty="0">
                        <a:effectLst/>
                        <a:latin typeface="Helvetica 55 Roman"/>
                        <a:ea typeface="Calibri"/>
                        <a:cs typeface="Times New Roman"/>
                      </a:endParaRPr>
                    </a:p>
                  </a:txBody>
                  <a:tcPr marL="43453" marR="43453" marT="0" marB="0"/>
                </a:tc>
                <a:tc>
                  <a:txBody>
                    <a:bodyPr/>
                    <a:lstStyle/>
                    <a:p>
                      <a:pPr algn="ctr">
                        <a:lnSpc>
                          <a:spcPct val="115000"/>
                        </a:lnSpc>
                        <a:spcAft>
                          <a:spcPts val="0"/>
                        </a:spcAft>
                      </a:pPr>
                      <a:r>
                        <a:rPr lang="id-ID" sz="1200" b="1" dirty="0">
                          <a:effectLst/>
                        </a:rPr>
                        <a:t>Kata Kerja</a:t>
                      </a:r>
                      <a:endParaRPr lang="id-ID" sz="1200" b="1" dirty="0">
                        <a:effectLst/>
                        <a:latin typeface="Helvetica 55 Roman"/>
                        <a:ea typeface="Calibri"/>
                        <a:cs typeface="Times New Roman"/>
                      </a:endParaRPr>
                    </a:p>
                  </a:txBody>
                  <a:tcPr marL="43453" marR="43453" marT="0" marB="0"/>
                </a:tc>
              </a:tr>
              <a:tr h="1010812">
                <a:tc rowSpan="3">
                  <a:txBody>
                    <a:bodyPr/>
                    <a:lstStyle/>
                    <a:p>
                      <a:pPr>
                        <a:lnSpc>
                          <a:spcPct val="115000"/>
                        </a:lnSpc>
                        <a:spcAft>
                          <a:spcPts val="0"/>
                        </a:spcAft>
                      </a:pPr>
                      <a:r>
                        <a:rPr lang="id-ID" sz="1100" b="1" dirty="0">
                          <a:effectLst/>
                        </a:rPr>
                        <a:t>Analisis </a:t>
                      </a:r>
                      <a:endParaRPr lang="id-ID" sz="1100" b="1"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Mengelompokka</a:t>
                      </a:r>
                      <a:r>
                        <a:rPr lang="id-ID" sz="1100" dirty="0">
                          <a:effectLst/>
                        </a:rPr>
                        <a:t>n dalam bagian-bagian penting dari sebuah sumber informasi/benda yang diamati/ fenomena sosial-alam-budaya</a:t>
                      </a:r>
                      <a:endParaRPr lang="id-ID" sz="1100"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mediferensiasi</a:t>
                      </a:r>
                      <a:r>
                        <a:rPr lang="id-ID" sz="1100" dirty="0">
                          <a:effectLst/>
                        </a:rPr>
                        <a:t> kelompok informasi </a:t>
                      </a:r>
                    </a:p>
                    <a:p>
                      <a:pPr>
                        <a:lnSpc>
                          <a:spcPct val="115000"/>
                        </a:lnSpc>
                        <a:spcAft>
                          <a:spcPts val="0"/>
                        </a:spcAft>
                      </a:pPr>
                      <a:r>
                        <a:rPr lang="id-ID" sz="1100" b="1" dirty="0">
                          <a:effectLst/>
                        </a:rPr>
                        <a:t>memilih informasi </a:t>
                      </a:r>
                      <a:r>
                        <a:rPr lang="id-ID" sz="1100" dirty="0">
                          <a:effectLst/>
                        </a:rPr>
                        <a:t>berdasarkan kelompok</a:t>
                      </a:r>
                    </a:p>
                    <a:p>
                      <a:pPr>
                        <a:lnSpc>
                          <a:spcPct val="115000"/>
                        </a:lnSpc>
                        <a:spcAft>
                          <a:spcPts val="0"/>
                        </a:spcAft>
                      </a:pPr>
                      <a:r>
                        <a:rPr lang="id-ID" sz="1100" b="1" dirty="0">
                          <a:effectLst/>
                        </a:rPr>
                        <a:t>menentukan fokus </a:t>
                      </a:r>
                      <a:r>
                        <a:rPr lang="id-ID" sz="1100" dirty="0">
                          <a:effectLst/>
                        </a:rPr>
                        <a:t>penting suatu informasi</a:t>
                      </a:r>
                      <a:endParaRPr lang="id-ID" sz="1100" dirty="0">
                        <a:effectLst/>
                        <a:latin typeface="Helvetica 55 Roman"/>
                        <a:ea typeface="Calibri"/>
                        <a:cs typeface="Times New Roman"/>
                      </a:endParaRPr>
                    </a:p>
                  </a:txBody>
                  <a:tcPr marL="43453" marR="43453" marT="0" marB="0"/>
                </a:tc>
              </a:tr>
              <a:tr h="1010812">
                <a:tc vMerge="1">
                  <a:txBody>
                    <a:bodyPr/>
                    <a:lstStyle/>
                    <a:p>
                      <a:endParaRPr lang="id-ID"/>
                    </a:p>
                  </a:txBody>
                  <a:tcPr/>
                </a:tc>
                <a:tc>
                  <a:txBody>
                    <a:bodyPr/>
                    <a:lstStyle/>
                    <a:p>
                      <a:pPr>
                        <a:lnSpc>
                          <a:spcPct val="115000"/>
                        </a:lnSpc>
                        <a:spcAft>
                          <a:spcPts val="0"/>
                        </a:spcAft>
                      </a:pPr>
                      <a:r>
                        <a:rPr lang="id-ID" sz="1100" b="1" dirty="0">
                          <a:effectLst/>
                        </a:rPr>
                        <a:t>Menentukan keterkaitan </a:t>
                      </a:r>
                      <a:r>
                        <a:rPr lang="id-ID" sz="1100" dirty="0">
                          <a:effectLst/>
                        </a:rPr>
                        <a:t>antar komponen</a:t>
                      </a:r>
                      <a:endParaRPr lang="id-ID" sz="1100"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mengorganisasi keterkaitan </a:t>
                      </a:r>
                      <a:r>
                        <a:rPr lang="id-ID" sz="1100" dirty="0">
                          <a:effectLst/>
                        </a:rPr>
                        <a:t>antar kelompok/menyusun</a:t>
                      </a:r>
                    </a:p>
                    <a:p>
                      <a:pPr>
                        <a:lnSpc>
                          <a:spcPct val="115000"/>
                        </a:lnSpc>
                        <a:spcAft>
                          <a:spcPts val="0"/>
                        </a:spcAft>
                      </a:pPr>
                      <a:r>
                        <a:rPr lang="id-ID" sz="1100" b="1" dirty="0">
                          <a:effectLst/>
                        </a:rPr>
                        <a:t>menemukan koherensi antar kel</a:t>
                      </a:r>
                      <a:r>
                        <a:rPr lang="id-ID" sz="1100" dirty="0">
                          <a:effectLst/>
                        </a:rPr>
                        <a:t>ompok </a:t>
                      </a:r>
                    </a:p>
                    <a:p>
                      <a:pPr>
                        <a:lnSpc>
                          <a:spcPct val="115000"/>
                        </a:lnSpc>
                        <a:spcAft>
                          <a:spcPts val="0"/>
                        </a:spcAft>
                      </a:pPr>
                      <a:r>
                        <a:rPr lang="id-ID" sz="1100" b="1" dirty="0">
                          <a:effectLst/>
                        </a:rPr>
                        <a:t>membuat struktur (baru</a:t>
                      </a:r>
                      <a:r>
                        <a:rPr lang="id-ID" sz="1100" dirty="0">
                          <a:effectLst/>
                        </a:rPr>
                        <a:t>) untuk kelompok informasi</a:t>
                      </a:r>
                      <a:endParaRPr lang="id-ID" sz="1100" dirty="0">
                        <a:effectLst/>
                        <a:latin typeface="Helvetica 55 Roman"/>
                        <a:ea typeface="Calibri"/>
                        <a:cs typeface="Times New Roman"/>
                      </a:endParaRPr>
                    </a:p>
                  </a:txBody>
                  <a:tcPr marL="43453" marR="43453" marT="0" marB="0"/>
                </a:tc>
              </a:tr>
              <a:tr h="808649">
                <a:tc vMerge="1">
                  <a:txBody>
                    <a:bodyPr/>
                    <a:lstStyle/>
                    <a:p>
                      <a:endParaRPr lang="id-ID"/>
                    </a:p>
                  </a:txBody>
                  <a:tcPr/>
                </a:tc>
                <a:tc>
                  <a:txBody>
                    <a:bodyPr/>
                    <a:lstStyle/>
                    <a:p>
                      <a:pPr>
                        <a:lnSpc>
                          <a:spcPct val="115000"/>
                        </a:lnSpc>
                        <a:spcAft>
                          <a:spcPts val="0"/>
                        </a:spcAft>
                      </a:pPr>
                      <a:r>
                        <a:rPr lang="id-ID" sz="1100" b="1" dirty="0">
                          <a:effectLst/>
                        </a:rPr>
                        <a:t>Menemukan pikiran pokok/bias/nilai </a:t>
                      </a:r>
                      <a:r>
                        <a:rPr lang="id-ID" sz="1100" dirty="0">
                          <a:effectLst/>
                        </a:rPr>
                        <a:t>penulis atau pemberi informasi</a:t>
                      </a:r>
                      <a:endParaRPr lang="id-ID" sz="1100"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memberi label </a:t>
                      </a:r>
                      <a:r>
                        <a:rPr lang="id-ID" sz="1100" dirty="0">
                          <a:effectLst/>
                        </a:rPr>
                        <a:t>untuk kelompok yang dikembangkan</a:t>
                      </a:r>
                    </a:p>
                    <a:p>
                      <a:pPr>
                        <a:lnSpc>
                          <a:spcPct val="115000"/>
                        </a:lnSpc>
                        <a:spcAft>
                          <a:spcPts val="0"/>
                        </a:spcAft>
                      </a:pPr>
                      <a:r>
                        <a:rPr lang="id-ID" sz="1100" dirty="0">
                          <a:effectLst/>
                        </a:rPr>
                        <a:t>menemukan bias penulis/pemberi informasi</a:t>
                      </a:r>
                      <a:endParaRPr lang="id-ID" sz="1100" dirty="0">
                        <a:effectLst/>
                        <a:latin typeface="Helvetica 55 Roman"/>
                        <a:ea typeface="Calibri"/>
                        <a:cs typeface="Times New Roman"/>
                      </a:endParaRPr>
                    </a:p>
                  </a:txBody>
                  <a:tcPr marL="43453" marR="43453" marT="0" marB="0"/>
                </a:tc>
              </a:tr>
              <a:tr h="808649">
                <a:tc rowSpan="2">
                  <a:txBody>
                    <a:bodyPr/>
                    <a:lstStyle/>
                    <a:p>
                      <a:pPr>
                        <a:lnSpc>
                          <a:spcPct val="115000"/>
                        </a:lnSpc>
                        <a:spcAft>
                          <a:spcPts val="0"/>
                        </a:spcAft>
                      </a:pPr>
                      <a:r>
                        <a:rPr lang="id-ID" sz="1100" b="1" dirty="0">
                          <a:effectLst/>
                        </a:rPr>
                        <a:t>Evaluasi </a:t>
                      </a:r>
                      <a:endParaRPr lang="id-ID" sz="1100" b="1"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Menentukan kesesuaian </a:t>
                      </a:r>
                      <a:r>
                        <a:rPr lang="id-ID" sz="1100" dirty="0">
                          <a:effectLst/>
                        </a:rPr>
                        <a:t>antara masalah, uraian dan kesimpulan/ proporsi suatu bentuk/proporsi suatu penyajian drama tari</a:t>
                      </a:r>
                      <a:endParaRPr lang="id-ID" sz="1100"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mencek kesinambungan</a:t>
                      </a:r>
                    </a:p>
                    <a:p>
                      <a:pPr>
                        <a:lnSpc>
                          <a:spcPct val="115000"/>
                        </a:lnSpc>
                        <a:spcAft>
                          <a:spcPts val="0"/>
                        </a:spcAft>
                      </a:pPr>
                      <a:r>
                        <a:rPr lang="id-ID" sz="1100" b="1" dirty="0">
                          <a:effectLst/>
                        </a:rPr>
                        <a:t>mendeteksi unsur yang sama</a:t>
                      </a:r>
                    </a:p>
                    <a:p>
                      <a:pPr>
                        <a:lnSpc>
                          <a:spcPct val="115000"/>
                        </a:lnSpc>
                        <a:spcAft>
                          <a:spcPts val="0"/>
                        </a:spcAft>
                      </a:pPr>
                      <a:r>
                        <a:rPr lang="id-ID" sz="1100" b="1" dirty="0">
                          <a:effectLst/>
                        </a:rPr>
                        <a:t>memonitoring kegiatan</a:t>
                      </a:r>
                    </a:p>
                    <a:p>
                      <a:pPr>
                        <a:lnSpc>
                          <a:spcPct val="115000"/>
                        </a:lnSpc>
                        <a:spcAft>
                          <a:spcPts val="0"/>
                        </a:spcAft>
                      </a:pPr>
                      <a:r>
                        <a:rPr lang="id-ID" sz="1100" b="1" dirty="0">
                          <a:effectLst/>
                        </a:rPr>
                        <a:t>mentes/menguji </a:t>
                      </a:r>
                      <a:endParaRPr lang="id-ID" sz="1100" b="1" dirty="0">
                        <a:effectLst/>
                        <a:latin typeface="Helvetica 55 Roman"/>
                        <a:ea typeface="Calibri"/>
                        <a:cs typeface="Times New Roman"/>
                      </a:endParaRPr>
                    </a:p>
                  </a:txBody>
                  <a:tcPr marL="43453" marR="43453" marT="0" marB="0"/>
                </a:tc>
              </a:tr>
              <a:tr h="808649">
                <a:tc vMerge="1">
                  <a:txBody>
                    <a:bodyPr/>
                    <a:lstStyle/>
                    <a:p>
                      <a:endParaRPr lang="id-ID"/>
                    </a:p>
                  </a:txBody>
                  <a:tcPr/>
                </a:tc>
                <a:tc>
                  <a:txBody>
                    <a:bodyPr/>
                    <a:lstStyle/>
                    <a:p>
                      <a:pPr>
                        <a:lnSpc>
                          <a:spcPct val="115000"/>
                        </a:lnSpc>
                        <a:spcAft>
                          <a:spcPts val="0"/>
                        </a:spcAft>
                      </a:pPr>
                      <a:r>
                        <a:rPr lang="id-ID" sz="1100" b="1" dirty="0">
                          <a:effectLst/>
                        </a:rPr>
                        <a:t>Menentukan kesesuaian </a:t>
                      </a:r>
                      <a:r>
                        <a:rPr lang="id-ID" sz="1100" dirty="0">
                          <a:effectLst/>
                        </a:rPr>
                        <a:t>metoda/ prosedur/ teknik/rumus/prinsip dengan masalah</a:t>
                      </a:r>
                      <a:endParaRPr lang="id-ID" sz="1100"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mengeritik kelebihan dan kelemahan informasi atau bagiannya</a:t>
                      </a:r>
                    </a:p>
                    <a:p>
                      <a:pPr>
                        <a:lnSpc>
                          <a:spcPct val="115000"/>
                        </a:lnSpc>
                        <a:spcAft>
                          <a:spcPts val="0"/>
                        </a:spcAft>
                      </a:pPr>
                      <a:r>
                        <a:rPr lang="id-ID" sz="1100" b="1" dirty="0">
                          <a:effectLst/>
                        </a:rPr>
                        <a:t>memberikan penilaian berdasarkan kriteria</a:t>
                      </a:r>
                      <a:endParaRPr lang="id-ID" sz="1100" b="1" dirty="0">
                        <a:effectLst/>
                        <a:latin typeface="Helvetica 55 Roman"/>
                        <a:ea typeface="Calibri"/>
                        <a:cs typeface="Times New Roman"/>
                      </a:endParaRPr>
                    </a:p>
                  </a:txBody>
                  <a:tcPr marL="43453" marR="43453" marT="0" marB="0"/>
                </a:tc>
              </a:tr>
              <a:tr h="202162">
                <a:tc rowSpan="3">
                  <a:txBody>
                    <a:bodyPr/>
                    <a:lstStyle/>
                    <a:p>
                      <a:pPr>
                        <a:lnSpc>
                          <a:spcPct val="115000"/>
                        </a:lnSpc>
                        <a:spcAft>
                          <a:spcPts val="0"/>
                        </a:spcAft>
                      </a:pPr>
                      <a:r>
                        <a:rPr lang="id-ID" sz="1100" b="1" dirty="0">
                          <a:effectLst/>
                        </a:rPr>
                        <a:t>Mencipta</a:t>
                      </a:r>
                      <a:endParaRPr lang="id-ID" sz="1100" b="1"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Mengembangkan hipotesis</a:t>
                      </a:r>
                      <a:endParaRPr lang="id-ID" sz="1100" b="1"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mengembangkan</a:t>
                      </a:r>
                      <a:endParaRPr lang="id-ID" sz="1100" b="1" dirty="0">
                        <a:effectLst/>
                        <a:latin typeface="Helvetica 55 Roman"/>
                        <a:ea typeface="Calibri"/>
                        <a:cs typeface="Times New Roman"/>
                      </a:endParaRPr>
                    </a:p>
                  </a:txBody>
                  <a:tcPr marL="43453" marR="43453" marT="0" marB="0"/>
                </a:tc>
              </a:tr>
              <a:tr h="419214">
                <a:tc vMerge="1">
                  <a:txBody>
                    <a:bodyPr/>
                    <a:lstStyle/>
                    <a:p>
                      <a:endParaRPr lang="id-ID"/>
                    </a:p>
                  </a:txBody>
                  <a:tcPr/>
                </a:tc>
                <a:tc>
                  <a:txBody>
                    <a:bodyPr/>
                    <a:lstStyle/>
                    <a:p>
                      <a:pPr>
                        <a:lnSpc>
                          <a:spcPct val="115000"/>
                        </a:lnSpc>
                        <a:spcAft>
                          <a:spcPts val="0"/>
                        </a:spcAft>
                      </a:pPr>
                      <a:r>
                        <a:rPr lang="id-ID" sz="1100" b="1" dirty="0">
                          <a:effectLst/>
                        </a:rPr>
                        <a:t>Merencanakan penelitian/proyek/ kegiatan/ciptaan</a:t>
                      </a:r>
                      <a:endParaRPr lang="id-ID" sz="1100" b="1"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merencanakan</a:t>
                      </a:r>
                    </a:p>
                    <a:p>
                      <a:pPr>
                        <a:lnSpc>
                          <a:spcPct val="115000"/>
                        </a:lnSpc>
                        <a:spcAft>
                          <a:spcPts val="0"/>
                        </a:spcAft>
                      </a:pPr>
                      <a:r>
                        <a:rPr lang="id-ID" sz="1100" b="1" dirty="0">
                          <a:effectLst/>
                        </a:rPr>
                        <a:t>mendesain</a:t>
                      </a:r>
                      <a:endParaRPr lang="id-ID" sz="1100" b="1" dirty="0">
                        <a:effectLst/>
                        <a:latin typeface="Helvetica 55 Roman"/>
                        <a:ea typeface="Calibri"/>
                        <a:cs typeface="Times New Roman"/>
                      </a:endParaRPr>
                    </a:p>
                  </a:txBody>
                  <a:tcPr marL="43453" marR="43453" marT="0" marB="0"/>
                </a:tc>
              </a:tr>
              <a:tr h="606487">
                <a:tc vMerge="1">
                  <a:txBody>
                    <a:bodyPr/>
                    <a:lstStyle/>
                    <a:p>
                      <a:endParaRPr lang="id-ID"/>
                    </a:p>
                  </a:txBody>
                  <a:tcPr/>
                </a:tc>
                <a:tc>
                  <a:txBody>
                    <a:bodyPr/>
                    <a:lstStyle/>
                    <a:p>
                      <a:pPr>
                        <a:lnSpc>
                          <a:spcPct val="115000"/>
                        </a:lnSpc>
                        <a:spcAft>
                          <a:spcPts val="0"/>
                        </a:spcAft>
                      </a:pPr>
                      <a:r>
                        <a:rPr lang="id-ID" sz="1100" b="1" dirty="0">
                          <a:effectLst/>
                        </a:rPr>
                        <a:t>mengembangkan produk baru </a:t>
                      </a:r>
                      <a:endParaRPr lang="id-ID" sz="1100" b="1" dirty="0">
                        <a:effectLst/>
                        <a:latin typeface="Helvetica 55 Roman"/>
                        <a:ea typeface="Calibri"/>
                        <a:cs typeface="Times New Roman"/>
                      </a:endParaRPr>
                    </a:p>
                  </a:txBody>
                  <a:tcPr marL="43453" marR="43453" marT="0" marB="0"/>
                </a:tc>
                <a:tc>
                  <a:txBody>
                    <a:bodyPr/>
                    <a:lstStyle/>
                    <a:p>
                      <a:pPr>
                        <a:lnSpc>
                          <a:spcPct val="115000"/>
                        </a:lnSpc>
                        <a:spcAft>
                          <a:spcPts val="0"/>
                        </a:spcAft>
                      </a:pPr>
                      <a:r>
                        <a:rPr lang="id-ID" sz="1100" b="1" dirty="0">
                          <a:effectLst/>
                        </a:rPr>
                        <a:t>menghasilkan</a:t>
                      </a:r>
                    </a:p>
                    <a:p>
                      <a:pPr>
                        <a:lnSpc>
                          <a:spcPct val="115000"/>
                        </a:lnSpc>
                        <a:spcAft>
                          <a:spcPts val="0"/>
                        </a:spcAft>
                      </a:pPr>
                      <a:r>
                        <a:rPr lang="id-ID" sz="1100" b="1" dirty="0">
                          <a:effectLst/>
                        </a:rPr>
                        <a:t>mekonstruksi</a:t>
                      </a:r>
                    </a:p>
                    <a:p>
                      <a:pPr>
                        <a:lnSpc>
                          <a:spcPct val="115000"/>
                        </a:lnSpc>
                        <a:spcAft>
                          <a:spcPts val="0"/>
                        </a:spcAft>
                      </a:pPr>
                      <a:r>
                        <a:rPr lang="id-ID" sz="1100" b="1" dirty="0">
                          <a:effectLst/>
                        </a:rPr>
                        <a:t>merekonstruksi </a:t>
                      </a:r>
                      <a:endParaRPr lang="id-ID" sz="1100" b="1" dirty="0">
                        <a:effectLst/>
                        <a:latin typeface="Helvetica 55 Roman"/>
                        <a:ea typeface="Calibri"/>
                        <a:cs typeface="Times New Roman"/>
                      </a:endParaRPr>
                    </a:p>
                  </a:txBody>
                  <a:tcPr marL="43453" marR="43453" marT="0" marB="0"/>
                </a:tc>
              </a:tr>
            </a:tbl>
          </a:graphicData>
        </a:graphic>
      </p:graphicFrame>
      <p:sp>
        <p:nvSpPr>
          <p:cNvPr id="18472" name="Rectangle 6"/>
          <p:cNvSpPr>
            <a:spLocks noChangeArrowheads="1"/>
          </p:cNvSpPr>
          <p:nvPr/>
        </p:nvSpPr>
        <p:spPr bwMode="auto">
          <a:xfrm>
            <a:off x="2516188" y="1341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sp>
        <p:nvSpPr>
          <p:cNvPr id="18473" name="TextBox 4"/>
          <p:cNvSpPr txBox="1">
            <a:spLocks noChangeArrowheads="1"/>
          </p:cNvSpPr>
          <p:nvPr/>
        </p:nvSpPr>
        <p:spPr bwMode="auto">
          <a:xfrm>
            <a:off x="2895600" y="304800"/>
            <a:ext cx="357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b="1"/>
              <a:t>JENJANG KEMAMPUAN HOTS</a:t>
            </a:r>
          </a:p>
        </p:txBody>
      </p:sp>
      <p:sp>
        <p:nvSpPr>
          <p:cNvPr id="18474" name="TextBox 5"/>
          <p:cNvSpPr txBox="1">
            <a:spLocks noChangeArrowheads="1"/>
          </p:cNvSpPr>
          <p:nvPr/>
        </p:nvSpPr>
        <p:spPr bwMode="auto">
          <a:xfrm>
            <a:off x="2825750" y="120650"/>
            <a:ext cx="357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b="1">
                <a:solidFill>
                  <a:schemeClr val="bg1"/>
                </a:solidFill>
              </a:rPr>
              <a:t>JENJANG KEMAMPUAN HOTS</a:t>
            </a:r>
          </a:p>
        </p:txBody>
      </p:sp>
      <p:pic>
        <p:nvPicPr>
          <p:cNvPr id="184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763" y="-63500"/>
            <a:ext cx="9810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3" descr="slide3.pd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700" y="0"/>
            <a:ext cx="9156700" cy="6858000"/>
          </a:xfrm>
        </p:spPr>
      </p:pic>
      <p:sp>
        <p:nvSpPr>
          <p:cNvPr id="4099" name="Rounded Rectangle 3"/>
          <p:cNvSpPr>
            <a:spLocks noChangeArrowheads="1"/>
          </p:cNvSpPr>
          <p:nvPr/>
        </p:nvSpPr>
        <p:spPr bwMode="auto">
          <a:xfrm>
            <a:off x="384175" y="3032125"/>
            <a:ext cx="8375650" cy="1404938"/>
          </a:xfrm>
          <a:custGeom>
            <a:avLst/>
            <a:gdLst>
              <a:gd name="T0" fmla="*/ 3868388 w 9073005"/>
              <a:gd name="T1" fmla="*/ 0 h 1404984"/>
              <a:gd name="T2" fmla="*/ 7736776 w 9073005"/>
              <a:gd name="T3" fmla="*/ 702331 h 1404984"/>
              <a:gd name="T4" fmla="*/ 3868388 w 9073005"/>
              <a:gd name="T5" fmla="*/ 1404662 h 1404984"/>
              <a:gd name="T6" fmla="*/ 0 w 9073005"/>
              <a:gd name="T7" fmla="*/ 702331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chemeClr val="accent5">
              <a:lumMod val="50000"/>
            </a:schemeClr>
          </a:solidFill>
          <a:ln w="9525">
            <a:noFill/>
            <a:miter lim="800000"/>
            <a:headEnd/>
            <a:tailEnd/>
          </a:ln>
        </p:spPr>
        <p:txBody>
          <a:bodyPr anchor="ctr" anchorCtr="1"/>
          <a:lstStyle/>
          <a:p>
            <a:pPr algn="ctr">
              <a:defRPr/>
            </a:pPr>
            <a:r>
              <a:rPr lang="id-ID" sz="3200" b="1" dirty="0">
                <a:solidFill>
                  <a:srgbClr val="FFC000"/>
                </a:solidFill>
                <a:latin typeface="Calibri" pitchFamily="34" charset="0"/>
              </a:rPr>
              <a:t>Rasional dan Paradigma Pembelajaran</a:t>
            </a:r>
          </a:p>
          <a:p>
            <a:pPr algn="ctr">
              <a:defRPr/>
            </a:pPr>
            <a:r>
              <a:rPr lang="id-ID" sz="3200" b="1" dirty="0">
                <a:solidFill>
                  <a:srgbClr val="FFC000"/>
                </a:solidFill>
                <a:latin typeface="Calibri" pitchFamily="34" charset="0"/>
              </a:rPr>
              <a:t>Berpikir Kritis</a:t>
            </a:r>
          </a:p>
        </p:txBody>
      </p:sp>
      <p:sp>
        <p:nvSpPr>
          <p:cNvPr id="4100" name="Rounded Rectangle 4"/>
          <p:cNvSpPr>
            <a:spLocks noChangeArrowheads="1"/>
          </p:cNvSpPr>
          <p:nvPr/>
        </p:nvSpPr>
        <p:spPr bwMode="auto">
          <a:xfrm>
            <a:off x="4173538" y="1916113"/>
            <a:ext cx="798512" cy="868362"/>
          </a:xfrm>
          <a:custGeom>
            <a:avLst/>
            <a:gdLst>
              <a:gd name="T0" fmla="*/ 340147 w 865186"/>
              <a:gd name="T1" fmla="*/ 0 h 867646"/>
              <a:gd name="T2" fmla="*/ 680295 w 865186"/>
              <a:gd name="T3" fmla="*/ 436695 h 867646"/>
              <a:gd name="T4" fmla="*/ 340147 w 865186"/>
              <a:gd name="T5" fmla="*/ 873391 h 867646"/>
              <a:gd name="T6" fmla="*/ 0 w 865186"/>
              <a:gd name="T7" fmla="*/ 436695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solidFill>
            <a:schemeClr val="accent5">
              <a:lumMod val="75000"/>
            </a:schemeClr>
          </a:solidFill>
          <a:ln w="3172">
            <a:solidFill>
              <a:srgbClr val="948A54"/>
            </a:solidFill>
            <a:miter lim="800000"/>
            <a:headEnd/>
            <a:tailEnd/>
          </a:ln>
        </p:spPr>
        <p:txBody>
          <a:bodyPr anchor="ctr" anchorCtr="1"/>
          <a:lstStyle/>
          <a:p>
            <a:pPr algn="ctr">
              <a:defRPr/>
            </a:pPr>
            <a:r>
              <a:rPr lang="id-ID" sz="4400" dirty="0">
                <a:solidFill>
                  <a:srgbClr val="FFC000"/>
                </a:solidFill>
                <a:latin typeface="Arial Rounded MT Bold" pitchFamily="34" charset="0"/>
                <a:cs typeface="Arial" charset="0"/>
              </a:rPr>
              <a:t>3</a:t>
            </a:r>
          </a:p>
        </p:txBody>
      </p:sp>
      <p:pic>
        <p:nvPicPr>
          <p:cNvPr id="19461" name="Picture 7" descr="http://ibnufajar75.files.wordpress.com/2013/05/kurikulum-ba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2263"/>
            <a:ext cx="1023938"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762000" y="296863"/>
          <a:ext cx="8153397" cy="6553200"/>
        </p:xfrm>
        <a:graphic>
          <a:graphicData uri="http://schemas.openxmlformats.org/drawingml/2006/table">
            <a:tbl>
              <a:tblPr firstRow="1" bandRow="1">
                <a:tableStyleId>{5C22544A-7EE6-4342-B048-85BDC9FD1C3A}</a:tableStyleId>
              </a:tblPr>
              <a:tblGrid>
                <a:gridCol w="1164771"/>
                <a:gridCol w="1164771"/>
                <a:gridCol w="1164771"/>
                <a:gridCol w="1164771"/>
                <a:gridCol w="1164771"/>
                <a:gridCol w="1164771"/>
                <a:gridCol w="1164771"/>
              </a:tblGrid>
              <a:tr h="370840">
                <a:tc>
                  <a:txBody>
                    <a:bodyPr/>
                    <a:lstStyle/>
                    <a:p>
                      <a:r>
                        <a:rPr lang="id-ID" sz="1000" dirty="0" smtClean="0"/>
                        <a:t>Filsafat</a:t>
                      </a:r>
                      <a:r>
                        <a:rPr lang="id-ID" sz="1000" baseline="0" dirty="0" smtClean="0"/>
                        <a:t> Pendidikan</a:t>
                      </a:r>
                      <a:endParaRPr lang="id-ID" sz="1000" dirty="0"/>
                    </a:p>
                  </a:txBody>
                  <a:tcPr/>
                </a:tc>
                <a:tc>
                  <a:txBody>
                    <a:bodyPr/>
                    <a:lstStyle/>
                    <a:p>
                      <a:r>
                        <a:rPr lang="id-ID" sz="1000" dirty="0" smtClean="0"/>
                        <a:t>Dasar Filsafat</a:t>
                      </a:r>
                      <a:endParaRPr lang="id-ID" sz="1000" dirty="0"/>
                    </a:p>
                  </a:txBody>
                  <a:tcPr/>
                </a:tc>
                <a:tc>
                  <a:txBody>
                    <a:bodyPr/>
                    <a:lstStyle/>
                    <a:p>
                      <a:r>
                        <a:rPr lang="id-ID" sz="1000" dirty="0" smtClean="0"/>
                        <a:t>Tujuan Pendidikan</a:t>
                      </a:r>
                      <a:endParaRPr lang="id-ID" sz="1000" dirty="0"/>
                    </a:p>
                  </a:txBody>
                  <a:tcPr/>
                </a:tc>
                <a:tc>
                  <a:txBody>
                    <a:bodyPr/>
                    <a:lstStyle/>
                    <a:p>
                      <a:r>
                        <a:rPr lang="id-ID" sz="1000" dirty="0" smtClean="0"/>
                        <a:t>Pengetahuan </a:t>
                      </a:r>
                      <a:endParaRPr lang="id-ID" sz="1000" dirty="0"/>
                    </a:p>
                  </a:txBody>
                  <a:tcPr/>
                </a:tc>
                <a:tc>
                  <a:txBody>
                    <a:bodyPr/>
                    <a:lstStyle/>
                    <a:p>
                      <a:r>
                        <a:rPr lang="id-ID" sz="1000" dirty="0" smtClean="0"/>
                        <a:t>Peran Pendidikan</a:t>
                      </a:r>
                      <a:endParaRPr lang="id-ID" sz="1000" dirty="0"/>
                    </a:p>
                  </a:txBody>
                  <a:tcPr/>
                </a:tc>
                <a:tc>
                  <a:txBody>
                    <a:bodyPr/>
                    <a:lstStyle/>
                    <a:p>
                      <a:r>
                        <a:rPr lang="id-ID" sz="1000" dirty="0" smtClean="0"/>
                        <a:t>Fokus Kurikulum</a:t>
                      </a:r>
                      <a:endParaRPr lang="id-ID" sz="1000" dirty="0"/>
                    </a:p>
                  </a:txBody>
                  <a:tcPr/>
                </a:tc>
                <a:tc>
                  <a:txBody>
                    <a:bodyPr/>
                    <a:lstStyle/>
                    <a:p>
                      <a:r>
                        <a:rPr lang="id-ID" sz="1000" dirty="0" smtClean="0"/>
                        <a:t>Trend</a:t>
                      </a:r>
                      <a:r>
                        <a:rPr lang="id-ID" sz="1000" baseline="0" dirty="0" smtClean="0"/>
                        <a:t> Kurikjulum</a:t>
                      </a:r>
                      <a:endParaRPr lang="id-ID" sz="1000" dirty="0"/>
                    </a:p>
                  </a:txBody>
                  <a:tcPr/>
                </a:tc>
              </a:tr>
              <a:tr h="370840">
                <a:tc>
                  <a:txBody>
                    <a:bodyPr/>
                    <a:lstStyle/>
                    <a:p>
                      <a:r>
                        <a:rPr lang="id-ID" sz="1000" dirty="0" smtClean="0"/>
                        <a:t>Perenialisme</a:t>
                      </a:r>
                      <a:endParaRPr lang="id-ID" sz="1000" dirty="0"/>
                    </a:p>
                  </a:txBody>
                  <a:tcPr/>
                </a:tc>
                <a:tc>
                  <a:txBody>
                    <a:bodyPr/>
                    <a:lstStyle/>
                    <a:p>
                      <a:r>
                        <a:rPr lang="id-ID" sz="1000" dirty="0" smtClean="0"/>
                        <a:t>Realisme-Aristoteles</a:t>
                      </a:r>
                      <a:endParaRPr lang="id-ID" sz="1000" dirty="0"/>
                    </a:p>
                  </a:txBody>
                  <a:tcPr/>
                </a:tc>
                <a:tc>
                  <a:txBody>
                    <a:bodyPr/>
                    <a:lstStyle/>
                    <a:p>
                      <a:r>
                        <a:rPr lang="id-ID" sz="1000" dirty="0" smtClean="0"/>
                        <a:t>Mendidik manusia rasional dan menanamkan kecerdasan</a:t>
                      </a:r>
                      <a:endParaRPr lang="id-ID" sz="1000" dirty="0"/>
                    </a:p>
                  </a:txBody>
                  <a:tcPr/>
                </a:tc>
                <a:tc>
                  <a:txBody>
                    <a:bodyPr/>
                    <a:lstStyle/>
                    <a:p>
                      <a:r>
                        <a:rPr lang="id-ID" sz="1000" dirty="0" smtClean="0"/>
                        <a:t>Pengetahuan lampau yang bertahan sepankang</a:t>
                      </a:r>
                      <a:r>
                        <a:rPr lang="id-ID" sz="1000" baseline="0" dirty="0" smtClean="0"/>
                        <a:t> masa</a:t>
                      </a:r>
                      <a:endParaRPr lang="id-ID" sz="1000" dirty="0"/>
                    </a:p>
                  </a:txBody>
                  <a:tcPr/>
                </a:tc>
                <a:tc>
                  <a:txBody>
                    <a:bodyPr/>
                    <a:lstStyle/>
                    <a:p>
                      <a:r>
                        <a:rPr lang="id-ID" sz="1000" dirty="0" smtClean="0"/>
                        <a:t>Membantu siswa berpikr,</a:t>
                      </a:r>
                      <a:r>
                        <a:rPr lang="id-ID" sz="1000" baseline="0" dirty="0" smtClean="0"/>
                        <a:t> berbicara, dan memahani nilai</a:t>
                      </a:r>
                      <a:endParaRPr lang="id-ID" sz="1000" dirty="0"/>
                    </a:p>
                  </a:txBody>
                  <a:tcPr/>
                </a:tc>
                <a:tc>
                  <a:txBody>
                    <a:bodyPr/>
                    <a:lstStyle/>
                    <a:p>
                      <a:r>
                        <a:rPr lang="id-ID" sz="1000" dirty="0" smtClean="0"/>
                        <a:t>Mapel klasik,literasi</a:t>
                      </a:r>
                      <a:endParaRPr lang="id-ID" sz="1000" dirty="0"/>
                    </a:p>
                  </a:txBody>
                  <a:tcPr/>
                </a:tc>
                <a:tc>
                  <a:txBody>
                    <a:bodyPr/>
                    <a:lstStyle/>
                    <a:p>
                      <a:r>
                        <a:rPr lang="id-ID" sz="1000" dirty="0" smtClean="0"/>
                        <a:t>Great Books, Liberal Arts</a:t>
                      </a:r>
                      <a:endParaRPr lang="id-ID" sz="1000" dirty="0"/>
                    </a:p>
                  </a:txBody>
                  <a:tcPr/>
                </a:tc>
              </a:tr>
              <a:tr h="370840">
                <a:tc>
                  <a:txBody>
                    <a:bodyPr/>
                    <a:lstStyle/>
                    <a:p>
                      <a:r>
                        <a:rPr lang="id-ID" sz="1000" dirty="0" smtClean="0"/>
                        <a:t>Esensialisme</a:t>
                      </a:r>
                      <a:endParaRPr lang="id-ID" sz="1000" dirty="0"/>
                    </a:p>
                  </a:txBody>
                  <a:tcPr/>
                </a:tc>
                <a:tc>
                  <a:txBody>
                    <a:bodyPr/>
                    <a:lstStyle/>
                    <a:p>
                      <a:r>
                        <a:rPr lang="id-ID" sz="1000" dirty="0" smtClean="0"/>
                        <a:t>Idealism-Plato, Realism-Aristoteles</a:t>
                      </a:r>
                      <a:endParaRPr lang="id-ID" sz="1000" dirty="0"/>
                    </a:p>
                  </a:txBody>
                  <a:tcPr/>
                </a:tc>
                <a:tc>
                  <a:txBody>
                    <a:bodyPr/>
                    <a:lstStyle/>
                    <a:p>
                      <a:r>
                        <a:rPr lang="id-ID" sz="1000" dirty="0" smtClean="0"/>
                        <a:t>Mendorong pertumbuhan kecerdasan dan kompetenski</a:t>
                      </a:r>
                      <a:endParaRPr lang="id-ID" sz="1000" dirty="0"/>
                    </a:p>
                  </a:txBody>
                  <a:tcPr/>
                </a:tc>
                <a:tc>
                  <a:txBody>
                    <a:bodyPr/>
                    <a:lstStyle/>
                    <a:p>
                      <a:r>
                        <a:rPr lang="id-ID" sz="1000" dirty="0" smtClean="0"/>
                        <a:t>Keterampilan esensial,mata pelajaran akademik, penguasaan konsep dan prinsip keilmuan/mapel.</a:t>
                      </a:r>
                      <a:endParaRPr lang="id-ID" sz="1000" dirty="0"/>
                    </a:p>
                  </a:txBody>
                  <a:tcPr/>
                </a:tc>
                <a:tc>
                  <a:txBody>
                    <a:bodyPr/>
                    <a:lstStyle/>
                    <a:p>
                      <a:r>
                        <a:rPr lang="id-ID" sz="1000" dirty="0" smtClean="0"/>
                        <a:t>Guru sebagai ahli materi mengajarkan</a:t>
                      </a:r>
                      <a:r>
                        <a:rPr lang="id-ID" sz="1000" baseline="0" dirty="0" smtClean="0"/>
                        <a:t> materi subyek</a:t>
                      </a:r>
                      <a:endParaRPr lang="id-ID" sz="1000" dirty="0"/>
                    </a:p>
                  </a:txBody>
                  <a:tcPr/>
                </a:tc>
                <a:tc>
                  <a:txBody>
                    <a:bodyPr/>
                    <a:lstStyle/>
                    <a:p>
                      <a:r>
                        <a:rPr lang="id-ID" sz="1000" dirty="0" smtClean="0"/>
                        <a:t>Three’s Bahasa, Sains, Sejarah, Matematika, bahasa asing</a:t>
                      </a:r>
                      <a:endParaRPr lang="id-ID" sz="1000" dirty="0"/>
                    </a:p>
                  </a:txBody>
                  <a:tcPr/>
                </a:tc>
                <a:tc>
                  <a:txBody>
                    <a:bodyPr/>
                    <a:lstStyle/>
                    <a:p>
                      <a:r>
                        <a:rPr lang="id-ID" sz="1000" dirty="0" smtClean="0"/>
                        <a:t>Back to Basics, literasi budaya, keunggulan dalam pendidikan</a:t>
                      </a:r>
                      <a:endParaRPr lang="id-ID" sz="1000" dirty="0"/>
                    </a:p>
                  </a:txBody>
                  <a:tcPr/>
                </a:tc>
              </a:tr>
              <a:tr h="370840">
                <a:tc>
                  <a:txBody>
                    <a:bodyPr/>
                    <a:lstStyle/>
                    <a:p>
                      <a:r>
                        <a:rPr lang="id-ID" sz="1000" dirty="0" smtClean="0"/>
                        <a:t>Progresifisme</a:t>
                      </a:r>
                      <a:endParaRPr lang="id-ID" sz="1000" dirty="0"/>
                    </a:p>
                  </a:txBody>
                  <a:tcPr/>
                </a:tc>
                <a:tc>
                  <a:txBody>
                    <a:bodyPr/>
                    <a:lstStyle/>
                    <a:p>
                      <a:r>
                        <a:rPr lang="id-ID" sz="1000" dirty="0" smtClean="0"/>
                        <a:t>Pragmatisme-J.Dewey</a:t>
                      </a:r>
                      <a:endParaRPr lang="id-ID" sz="1000" dirty="0"/>
                    </a:p>
                  </a:txBody>
                  <a:tcPr/>
                </a:tc>
                <a:tc>
                  <a:txBody>
                    <a:bodyPr/>
                    <a:lstStyle/>
                    <a:p>
                      <a:r>
                        <a:rPr lang="id-ID" sz="1000" dirty="0" smtClean="0"/>
                        <a:t>Mengembangkan kehidupan yang demokratis</a:t>
                      </a:r>
                      <a:endParaRPr lang="id-ID"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000" dirty="0" smtClean="0"/>
                        <a:t>Penbgetahuan untuk membimbing peretumbuhan dan perkembangan, proses belajar sbg proses kehidupan; terpusat pada proses belajar aktif yang relevan</a:t>
                      </a:r>
                    </a:p>
                  </a:txBody>
                  <a:tcPr/>
                </a:tc>
                <a:tc>
                  <a:txBody>
                    <a:bodyPr/>
                    <a:lstStyle/>
                    <a:p>
                      <a:r>
                        <a:rPr lang="id-ID" sz="1000" dirty="0" smtClean="0"/>
                        <a:t>Guru</a:t>
                      </a:r>
                      <a:r>
                        <a:rPr lang="id-ID" sz="1000" baseline="0" dirty="0" smtClean="0"/>
                        <a:t> sebagai fasilitatr, pembimbing pemecahan masaalah dan penelitian ilmiah</a:t>
                      </a:r>
                      <a:endParaRPr lang="id-ID" sz="1000" dirty="0"/>
                    </a:p>
                  </a:txBody>
                  <a:tcPr/>
                </a:tc>
                <a:tc>
                  <a:txBody>
                    <a:bodyPr/>
                    <a:lstStyle/>
                    <a:p>
                      <a:r>
                        <a:rPr lang="id-ID" sz="1000" dirty="0" smtClean="0"/>
                        <a:t>Berbasis minat, tempat tinggal, masalah, perostiwa, mapel lintas bidang, Kegiatan proyek</a:t>
                      </a:r>
                      <a:r>
                        <a:rPr lang="id-ID" dirty="0" smtClean="0"/>
                        <a:t>.</a:t>
                      </a:r>
                      <a:endParaRPr lang="id-ID" dirty="0"/>
                    </a:p>
                  </a:txBody>
                  <a:tcPr/>
                </a:tc>
                <a:tc>
                  <a:txBody>
                    <a:bodyPr/>
                    <a:lstStyle/>
                    <a:p>
                      <a:r>
                        <a:rPr lang="id-ID" sz="1000" dirty="0" smtClean="0"/>
                        <a:t>Kurikulum yang relevan, pendidikan humanistik, perubahan sekolah radikal</a:t>
                      </a:r>
                      <a:endParaRPr lang="id-ID" sz="1000" dirty="0"/>
                    </a:p>
                  </a:txBody>
                  <a:tcPr/>
                </a:tc>
              </a:tr>
              <a:tr h="370840">
                <a:tc>
                  <a:txBody>
                    <a:bodyPr/>
                    <a:lstStyle/>
                    <a:p>
                      <a:r>
                        <a:rPr lang="id-ID" sz="1000" dirty="0" smtClean="0"/>
                        <a:t>Rekonstruksionisme</a:t>
                      </a:r>
                      <a:endParaRPr lang="id-ID" sz="1000" dirty="0"/>
                    </a:p>
                  </a:txBody>
                  <a:tcPr/>
                </a:tc>
                <a:tc>
                  <a:txBody>
                    <a:bodyPr/>
                    <a:lstStyle/>
                    <a:p>
                      <a:r>
                        <a:rPr lang="id-ID" sz="1000" dirty="0" smtClean="0"/>
                        <a:t>Pragmatisme</a:t>
                      </a:r>
                      <a:endParaRPr lang="id-ID" sz="1000" dirty="0"/>
                    </a:p>
                  </a:txBody>
                  <a:tcPr/>
                </a:tc>
                <a:tc>
                  <a:txBody>
                    <a:bodyPr/>
                    <a:lstStyle/>
                    <a:p>
                      <a:r>
                        <a:rPr lang="id-ID" sz="1000" dirty="0" smtClean="0"/>
                        <a:t>Memperbaiki dan membangun masyarakat, dan mendidik untuk perubahan</a:t>
                      </a:r>
                      <a:endParaRPr lang="id-ID" sz="1000" dirty="0"/>
                    </a:p>
                  </a:txBody>
                  <a:tcPr/>
                </a:tc>
                <a:tc>
                  <a:txBody>
                    <a:bodyPr/>
                    <a:lstStyle/>
                    <a:p>
                      <a:r>
                        <a:rPr lang="id-ID" sz="1000" dirty="0" smtClean="0"/>
                        <a:t>Skill dan ilmu diperlukan untuk mengatasi masalah sosial; belajar aktif untuk membangun masyarakat</a:t>
                      </a:r>
                      <a:endParaRPr lang="id-ID" sz="1000" dirty="0"/>
                    </a:p>
                  </a:txBody>
                  <a:tcPr/>
                </a:tc>
                <a:tc>
                  <a:txBody>
                    <a:bodyPr/>
                    <a:lstStyle/>
                    <a:p>
                      <a:r>
                        <a:rPr lang="id-ID" sz="1000" dirty="0" smtClean="0"/>
                        <a:t>Guru berperan sebagai agen perubahan dan pembaharuan serta bertindak sebagao pengarah proyek, pemimpin peneliti membantu siswa sadar akan masa depan</a:t>
                      </a:r>
                      <a:endParaRPr lang="id-ID" sz="1000" dirty="0"/>
                    </a:p>
                  </a:txBody>
                  <a:tcPr/>
                </a:tc>
                <a:tc>
                  <a:txBody>
                    <a:bodyPr/>
                    <a:lstStyle/>
                    <a:p>
                      <a:r>
                        <a:rPr lang="id-ID" sz="1000" dirty="0" smtClean="0"/>
                        <a:t>Penekanan pada ilmu sosial dan humaniora, metode riset, kajian sosial, ekonomi, politik kini dan yad nasional dan global</a:t>
                      </a:r>
                      <a:endParaRPr lang="id-ID" sz="1000" dirty="0"/>
                    </a:p>
                  </a:txBody>
                  <a:tcPr/>
                </a:tc>
                <a:tc>
                  <a:txBody>
                    <a:bodyPr/>
                    <a:lstStyle/>
                    <a:p>
                      <a:r>
                        <a:rPr lang="id-ID" sz="1000" dirty="0" smtClean="0"/>
                        <a:t>Pendidikan internasional, rekonseptualisme,</a:t>
                      </a:r>
                      <a:r>
                        <a:rPr lang="id-ID" sz="1000" baseline="0" dirty="0" smtClean="0"/>
                        <a:t> pemerataan kesempatan pendidikan</a:t>
                      </a:r>
                      <a:endParaRPr lang="id-ID" sz="1000" dirty="0"/>
                    </a:p>
                  </a:txBody>
                  <a:tcPr/>
                </a:tc>
              </a:tr>
            </a:tbl>
          </a:graphicData>
        </a:graphic>
      </p:graphicFrame>
      <p:sp>
        <p:nvSpPr>
          <p:cNvPr id="20533" name="TextBox 4"/>
          <p:cNvSpPr txBox="1">
            <a:spLocks noChangeArrowheads="1"/>
          </p:cNvSpPr>
          <p:nvPr/>
        </p:nvSpPr>
        <p:spPr bwMode="auto">
          <a:xfrm>
            <a:off x="1951038" y="-79375"/>
            <a:ext cx="524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d-ID" sz="1200" b="1">
                <a:solidFill>
                  <a:schemeClr val="bg1"/>
                </a:solidFill>
              </a:rPr>
              <a:t>Interrelasi kerangka filosoik pendidikan (Ornstein and Hunkins(2013</a:t>
            </a:r>
            <a:r>
              <a:rPr lang="id-ID">
                <a:solidFill>
                  <a:schemeClr val="bg1"/>
                </a:solidFill>
              </a:rPr>
              <a:t>)</a:t>
            </a:r>
          </a:p>
        </p:txBody>
      </p:sp>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bd05503_"/>
          <p:cNvPicPr>
            <a:picLocks noChangeAspect="1" noChangeArrowheads="1"/>
          </p:cNvPicPr>
          <p:nvPr/>
        </p:nvPicPr>
        <p:blipFill>
          <a:blip r:embed="rId4"/>
          <a:srcRect/>
          <a:stretch>
            <a:fillRect/>
          </a:stretch>
        </p:blipFill>
        <p:spPr bwMode="auto">
          <a:xfrm>
            <a:off x="7358063" y="357166"/>
            <a:ext cx="928713" cy="857256"/>
          </a:xfrm>
          <a:prstGeom prst="rect">
            <a:avLst/>
          </a:prstGeom>
          <a:noFill/>
          <a:ln w="9525">
            <a:noFill/>
            <a:miter lim="800000"/>
            <a:headEnd/>
            <a:tailEnd/>
          </a:ln>
          <a:effectLst>
            <a:glow rad="139700">
              <a:schemeClr val="accent4">
                <a:satMod val="175000"/>
                <a:alpha val="40000"/>
              </a:schemeClr>
            </a:glow>
          </a:effectLst>
        </p:spPr>
      </p:pic>
      <p:sp>
        <p:nvSpPr>
          <p:cNvPr id="4" name="Slide Number Placeholder 2"/>
          <p:cNvSpPr txBox="1"/>
          <p:nvPr/>
        </p:nvSpPr>
        <p:spPr>
          <a:xfrm>
            <a:off x="8651875" y="6492875"/>
            <a:ext cx="492125" cy="365125"/>
          </a:xfrm>
          <a:prstGeom prst="rect">
            <a:avLst/>
          </a:prstGeom>
          <a:solidFill>
            <a:srgbClr val="800000"/>
          </a:solidFill>
          <a:ln>
            <a:noFill/>
          </a:ln>
        </p:spPr>
        <p:txBody>
          <a:bodyPr anchor="ctr"/>
          <a:lstStyle/>
          <a:p>
            <a:pPr algn="r" fontAlgn="auto">
              <a:spcBef>
                <a:spcPts val="0"/>
              </a:spcBef>
              <a:spcAft>
                <a:spcPts val="0"/>
              </a:spcAft>
              <a:defRPr/>
            </a:pPr>
            <a:fld id="{C6AB0D00-5103-4CC8-88E1-50D657DA2AFE}"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19</a:t>
            </a:fld>
            <a:endParaRPr lang="id-ID" sz="1100" b="1" dirty="0">
              <a:solidFill>
                <a:schemeClr val="bg1"/>
              </a:solidFill>
              <a:effectLst>
                <a:outerShdw blurRad="38100" dist="38100" dir="2700000" algn="tl">
                  <a:srgbClr val="000000"/>
                </a:outerShdw>
              </a:effectLst>
              <a:latin typeface="Calibri" pitchFamily="34" charset="0"/>
            </a:endParaRPr>
          </a:p>
        </p:txBody>
      </p:sp>
      <p:sp>
        <p:nvSpPr>
          <p:cNvPr id="7" name="Slide Number Placeholder 3"/>
          <p:cNvSpPr>
            <a:spLocks noGrp="1"/>
          </p:cNvSpPr>
          <p:nvPr>
            <p:ph type="sldNum" sz="quarter" idx="12"/>
          </p:nvPr>
        </p:nvSpPr>
        <p:spPr>
          <a:xfrm>
            <a:off x="671513" y="6248400"/>
            <a:ext cx="2133600" cy="457200"/>
          </a:xfrm>
        </p:spPr>
        <p:txBody>
          <a:bodyPr/>
          <a:lstStyle/>
          <a:p>
            <a:pPr algn="l" defTabSz="433388">
              <a:defRPr/>
            </a:pPr>
            <a:fld id="{5DA9175F-0736-4A79-9BA0-8F35C4722F6D}" type="slidenum">
              <a:rPr lang="en-US"/>
              <a:pPr algn="l" defTabSz="433388">
                <a:defRPr/>
              </a:pPr>
              <a:t>19</a:t>
            </a:fld>
            <a:endParaRPr lang="en-US"/>
          </a:p>
        </p:txBody>
      </p:sp>
      <p:sp>
        <p:nvSpPr>
          <p:cNvPr id="21510" name="Rectangle 12"/>
          <p:cNvSpPr>
            <a:spLocks noChangeArrowheads="1"/>
          </p:cNvSpPr>
          <p:nvPr/>
        </p:nvSpPr>
        <p:spPr bwMode="auto">
          <a:xfrm>
            <a:off x="1014413" y="176213"/>
            <a:ext cx="68834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65" tIns="40083" rIns="80165" bIns="40083">
            <a:spAutoFit/>
          </a:bodyPr>
          <a:lstStyle/>
          <a:p>
            <a:r>
              <a:rPr lang="id-ID" sz="2000" b="1">
                <a:latin typeface="Calibri" pitchFamily="34" charset="0"/>
              </a:rPr>
              <a:t>Reconstructed Philosophy of Education: Kurikulum 2013</a:t>
            </a:r>
          </a:p>
          <a:p>
            <a:r>
              <a:rPr lang="id-ID" sz="1400" b="1">
                <a:latin typeface="Calibri" pitchFamily="34" charset="0"/>
              </a:rPr>
              <a:t>(Brameld:1965, Sisdiknas:2003, Udin:2001)</a:t>
            </a:r>
            <a:endParaRPr lang="id-ID" sz="1400">
              <a:latin typeface="Calibri" pitchFamily="34" charset="0"/>
            </a:endParaRPr>
          </a:p>
        </p:txBody>
      </p:sp>
      <p:sp>
        <p:nvSpPr>
          <p:cNvPr id="9" name="Oval 8"/>
          <p:cNvSpPr/>
          <p:nvPr/>
        </p:nvSpPr>
        <p:spPr>
          <a:xfrm>
            <a:off x="1398588" y="785813"/>
            <a:ext cx="6613525" cy="5851525"/>
          </a:xfrm>
          <a:prstGeom prst="ellipse">
            <a:avLst/>
          </a:prstGeom>
          <a:solidFill>
            <a:schemeClr val="tx2">
              <a:lumMod val="20000"/>
              <a:lumOff val="80000"/>
            </a:schemeClr>
          </a:solidFill>
          <a:ln w="28575">
            <a:solidFill>
              <a:srgbClr val="00DBFF"/>
            </a:solidFill>
            <a:prstDash val="lgDash"/>
          </a:ln>
        </p:spPr>
        <p:style>
          <a:lnRef idx="1">
            <a:schemeClr val="accent1"/>
          </a:lnRef>
          <a:fillRef idx="3">
            <a:schemeClr val="accent1"/>
          </a:fillRef>
          <a:effectRef idx="2">
            <a:schemeClr val="accent1"/>
          </a:effectRef>
          <a:fontRef idx="minor">
            <a:schemeClr val="lt1"/>
          </a:fontRef>
        </p:style>
        <p:txBody>
          <a:bodyPr lIns="80165" tIns="40083" rIns="80165" bIns="40083" anchor="ctr"/>
          <a:lstStyle/>
          <a:p>
            <a:pPr algn="ctr" fontAlgn="auto">
              <a:spcBef>
                <a:spcPts val="0"/>
              </a:spcBef>
              <a:spcAft>
                <a:spcPts val="0"/>
              </a:spcAft>
              <a:defRPr/>
            </a:pPr>
            <a:endParaRPr lang="id-ID" dirty="0"/>
          </a:p>
        </p:txBody>
      </p:sp>
      <p:sp>
        <p:nvSpPr>
          <p:cNvPr id="10" name="Right Arrow 5"/>
          <p:cNvSpPr>
            <a:spLocks noChangeArrowheads="1"/>
          </p:cNvSpPr>
          <p:nvPr/>
        </p:nvSpPr>
        <p:spPr bwMode="auto">
          <a:xfrm rot="10800000">
            <a:off x="4622800" y="2579688"/>
            <a:ext cx="3817938" cy="2455862"/>
          </a:xfrm>
          <a:prstGeom prst="rightArrow">
            <a:avLst>
              <a:gd name="adj1" fmla="val 50000"/>
              <a:gd name="adj2" fmla="val 50038"/>
            </a:avLst>
          </a:prstGeom>
          <a:solidFill>
            <a:schemeClr val="accent5">
              <a:lumMod val="40000"/>
              <a:lumOff val="60000"/>
            </a:schemeClr>
          </a:solidFill>
          <a:ln w="9525" algn="ctr">
            <a:solidFill>
              <a:schemeClr val="tx1"/>
            </a:solidFill>
            <a:round/>
            <a:headEnd/>
            <a:tailEnd/>
          </a:ln>
        </p:spPr>
        <p:txBody>
          <a:bodyPr lIns="91428" tIns="45715" rIns="91428" bIns="45715"/>
          <a:lstStyle/>
          <a:p>
            <a:pPr fontAlgn="auto">
              <a:spcBef>
                <a:spcPts val="0"/>
              </a:spcBef>
              <a:spcAft>
                <a:spcPts val="0"/>
              </a:spcAft>
              <a:defRPr/>
            </a:pPr>
            <a:endParaRPr lang="id-ID">
              <a:latin typeface="+mn-lt"/>
            </a:endParaRPr>
          </a:p>
        </p:txBody>
      </p:sp>
      <p:sp>
        <p:nvSpPr>
          <p:cNvPr id="11" name="TextBox 11"/>
          <p:cNvSpPr txBox="1">
            <a:spLocks noChangeArrowheads="1"/>
          </p:cNvSpPr>
          <p:nvPr/>
        </p:nvSpPr>
        <p:spPr bwMode="auto">
          <a:xfrm>
            <a:off x="5816600" y="3362325"/>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400" b="1">
                <a:solidFill>
                  <a:srgbClr val="7030A0"/>
                </a:solidFill>
                <a:latin typeface="Calibri" pitchFamily="34" charset="0"/>
                <a:cs typeface="Arial" pitchFamily="34" charset="0"/>
              </a:rPr>
              <a:t>Progressivism</a:t>
            </a:r>
          </a:p>
          <a:p>
            <a:pPr eaLnBrk="1" hangingPunct="1"/>
            <a:r>
              <a:rPr lang="id-ID" sz="1400" b="1">
                <a:solidFill>
                  <a:srgbClr val="7030A0"/>
                </a:solidFill>
                <a:latin typeface="Calibri" pitchFamily="34" charset="0"/>
                <a:cs typeface="Arial" pitchFamily="34" charset="0"/>
              </a:rPr>
              <a:t>(kemampuan, cakap, kreatif,mandiri, iman, taqwa</a:t>
            </a:r>
            <a:r>
              <a:rPr lang="id-ID" sz="1600" b="1">
                <a:solidFill>
                  <a:srgbClr val="7030A0"/>
                </a:solidFill>
                <a:latin typeface="Calibri" pitchFamily="34" charset="0"/>
                <a:cs typeface="Arial" pitchFamily="34" charset="0"/>
              </a:rPr>
              <a:t>)</a:t>
            </a:r>
          </a:p>
        </p:txBody>
      </p:sp>
      <p:sp>
        <p:nvSpPr>
          <p:cNvPr id="12" name="Down Arrow 7"/>
          <p:cNvSpPr>
            <a:spLocks noChangeArrowheads="1"/>
          </p:cNvSpPr>
          <p:nvPr/>
        </p:nvSpPr>
        <p:spPr bwMode="auto">
          <a:xfrm rot="10800000">
            <a:off x="3262313" y="3817938"/>
            <a:ext cx="2462212" cy="2819400"/>
          </a:xfrm>
          <a:prstGeom prst="downArrow">
            <a:avLst>
              <a:gd name="adj1" fmla="val 50000"/>
              <a:gd name="adj2" fmla="val 50081"/>
            </a:avLst>
          </a:prstGeom>
          <a:solidFill>
            <a:schemeClr val="bg1"/>
          </a:solidFill>
          <a:ln w="9525" algn="ctr">
            <a:solidFill>
              <a:schemeClr val="tx1"/>
            </a:solidFill>
            <a:round/>
            <a:headEnd/>
            <a:tailEnd/>
          </a:ln>
        </p:spPr>
        <p:txBody>
          <a:bodyPr lIns="91428" tIns="45715" rIns="91428" bIns="45715"/>
          <a:lstStyle/>
          <a:p>
            <a:endParaRPr lang="id-ID">
              <a:latin typeface="Calibri" pitchFamily="34" charset="0"/>
            </a:endParaRPr>
          </a:p>
        </p:txBody>
      </p:sp>
      <p:sp>
        <p:nvSpPr>
          <p:cNvPr id="13" name="TextBox 12"/>
          <p:cNvSpPr txBox="1">
            <a:spLocks noChangeArrowheads="1"/>
          </p:cNvSpPr>
          <p:nvPr/>
        </p:nvSpPr>
        <p:spPr bwMode="auto">
          <a:xfrm rot="-5400000">
            <a:off x="3590925" y="5030788"/>
            <a:ext cx="172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id-ID" sz="1400">
                <a:latin typeface="Calibri" pitchFamily="34" charset="0"/>
                <a:cs typeface="Arial" pitchFamily="34" charset="0"/>
              </a:rPr>
              <a:t>Reconstructionism</a:t>
            </a:r>
          </a:p>
          <a:p>
            <a:pPr algn="r" eaLnBrk="1" hangingPunct="1"/>
            <a:r>
              <a:rPr lang="id-ID" sz="1400">
                <a:latin typeface="Calibri" pitchFamily="34" charset="0"/>
                <a:cs typeface="Arial" pitchFamily="34" charset="0"/>
              </a:rPr>
              <a:t>(cakap, kreatif, </a:t>
            </a:r>
          </a:p>
          <a:p>
            <a:pPr algn="r" eaLnBrk="1" hangingPunct="1"/>
            <a:r>
              <a:rPr lang="id-ID" sz="1400">
                <a:latin typeface="Calibri" pitchFamily="34" charset="0"/>
                <a:cs typeface="Arial" pitchFamily="34" charset="0"/>
              </a:rPr>
              <a:t>demokratis, </a:t>
            </a:r>
          </a:p>
          <a:p>
            <a:pPr algn="r" eaLnBrk="1" hangingPunct="1"/>
            <a:r>
              <a:rPr lang="id-ID" sz="1400">
                <a:latin typeface="Calibri" pitchFamily="34" charset="0"/>
                <a:cs typeface="Arial" pitchFamily="34" charset="0"/>
              </a:rPr>
              <a:t>bertanggung</a:t>
            </a:r>
            <a:r>
              <a:rPr lang="id-ID">
                <a:latin typeface="Calibri" pitchFamily="34" charset="0"/>
                <a:cs typeface="Arial" pitchFamily="34" charset="0"/>
              </a:rPr>
              <a:t> jawab</a:t>
            </a:r>
          </a:p>
        </p:txBody>
      </p:sp>
      <p:sp>
        <p:nvSpPr>
          <p:cNvPr id="14" name="Right Arrow 4"/>
          <p:cNvSpPr>
            <a:spLocks noChangeArrowheads="1"/>
          </p:cNvSpPr>
          <p:nvPr/>
        </p:nvSpPr>
        <p:spPr bwMode="auto">
          <a:xfrm>
            <a:off x="793750" y="2443163"/>
            <a:ext cx="3608388" cy="2665412"/>
          </a:xfrm>
          <a:prstGeom prst="rightArrow">
            <a:avLst>
              <a:gd name="adj1" fmla="val 50000"/>
              <a:gd name="adj2" fmla="val 50046"/>
            </a:avLst>
          </a:prstGeom>
          <a:solidFill>
            <a:srgbClr val="92D050"/>
          </a:solidFill>
          <a:ln w="9525" algn="ctr">
            <a:solidFill>
              <a:schemeClr val="tx1"/>
            </a:solidFill>
            <a:round/>
            <a:headEnd/>
            <a:tailEnd/>
          </a:ln>
        </p:spPr>
        <p:txBody>
          <a:bodyPr lIns="91428" tIns="45715" rIns="91428" bIns="45715"/>
          <a:lstStyle/>
          <a:p>
            <a:endParaRPr lang="id-ID">
              <a:latin typeface="Calibri" pitchFamily="34" charset="0"/>
            </a:endParaRPr>
          </a:p>
        </p:txBody>
      </p:sp>
      <p:sp>
        <p:nvSpPr>
          <p:cNvPr id="15" name="TextBox 10"/>
          <p:cNvSpPr txBox="1">
            <a:spLocks noChangeArrowheads="1"/>
          </p:cNvSpPr>
          <p:nvPr/>
        </p:nvSpPr>
        <p:spPr bwMode="auto">
          <a:xfrm>
            <a:off x="920750" y="3179763"/>
            <a:ext cx="2063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id-ID" sz="1400" b="1">
                <a:solidFill>
                  <a:srgbClr val="080CB8"/>
                </a:solidFill>
                <a:latin typeface="Calibri" pitchFamily="34" charset="0"/>
                <a:cs typeface="Arial" pitchFamily="34" charset="0"/>
              </a:rPr>
              <a:t>Essentialism</a:t>
            </a:r>
          </a:p>
          <a:p>
            <a:pPr algn="r" eaLnBrk="1" hangingPunct="1"/>
            <a:r>
              <a:rPr lang="id-ID" sz="1400" b="1">
                <a:solidFill>
                  <a:srgbClr val="080CB8"/>
                </a:solidFill>
                <a:latin typeface="Calibri" pitchFamily="34" charset="0"/>
                <a:cs typeface="Arial" pitchFamily="34" charset="0"/>
              </a:rPr>
              <a:t>(iman,taqwa, </a:t>
            </a:r>
          </a:p>
          <a:p>
            <a:pPr algn="r" eaLnBrk="1" hangingPunct="1"/>
            <a:r>
              <a:rPr lang="id-ID" sz="1400" b="1">
                <a:solidFill>
                  <a:srgbClr val="080CB8"/>
                </a:solidFill>
                <a:latin typeface="Calibri" pitchFamily="34" charset="0"/>
                <a:cs typeface="Arial" pitchFamily="34" charset="0"/>
              </a:rPr>
              <a:t>akhlak mulia,</a:t>
            </a:r>
          </a:p>
          <a:p>
            <a:pPr algn="r" eaLnBrk="1" hangingPunct="1"/>
            <a:r>
              <a:rPr lang="id-ID" sz="1400" b="1">
                <a:solidFill>
                  <a:srgbClr val="080CB8"/>
                </a:solidFill>
                <a:latin typeface="Calibri" pitchFamily="34" charset="0"/>
                <a:cs typeface="Arial" pitchFamily="34" charset="0"/>
              </a:rPr>
              <a:t>cakap, kreatif,Berilmu,watak)</a:t>
            </a:r>
          </a:p>
        </p:txBody>
      </p:sp>
      <p:sp>
        <p:nvSpPr>
          <p:cNvPr id="16" name="Down Arrow 6"/>
          <p:cNvSpPr>
            <a:spLocks noChangeArrowheads="1"/>
          </p:cNvSpPr>
          <p:nvPr/>
        </p:nvSpPr>
        <p:spPr bwMode="auto">
          <a:xfrm>
            <a:off x="3211513" y="736600"/>
            <a:ext cx="2519362" cy="2954338"/>
          </a:xfrm>
          <a:prstGeom prst="downArrow">
            <a:avLst>
              <a:gd name="adj1" fmla="val 50000"/>
              <a:gd name="adj2" fmla="val 50044"/>
            </a:avLst>
          </a:prstGeom>
          <a:solidFill>
            <a:srgbClr val="FF0000"/>
          </a:solidFill>
          <a:ln w="9525" algn="ctr">
            <a:solidFill>
              <a:schemeClr val="tx1"/>
            </a:solidFill>
            <a:round/>
            <a:headEnd/>
            <a:tailEnd/>
          </a:ln>
        </p:spPr>
        <p:txBody>
          <a:bodyPr lIns="91428" tIns="45715" rIns="91428" bIns="45715"/>
          <a:lstStyle/>
          <a:p>
            <a:endParaRPr lang="id-ID">
              <a:latin typeface="Calibri" pitchFamily="34" charset="0"/>
            </a:endParaRPr>
          </a:p>
        </p:txBody>
      </p:sp>
      <p:sp>
        <p:nvSpPr>
          <p:cNvPr id="17" name="TextBox 9"/>
          <p:cNvSpPr txBox="1">
            <a:spLocks noChangeArrowheads="1"/>
          </p:cNvSpPr>
          <p:nvPr/>
        </p:nvSpPr>
        <p:spPr bwMode="auto">
          <a:xfrm rot="-5400000">
            <a:off x="3256757" y="1448594"/>
            <a:ext cx="24431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400" b="1">
                <a:solidFill>
                  <a:schemeClr val="bg1"/>
                </a:solidFill>
                <a:latin typeface="Calibri" pitchFamily="34" charset="0"/>
                <a:cs typeface="Arial" pitchFamily="34" charset="0"/>
              </a:rPr>
              <a:t>Perennialism</a:t>
            </a:r>
          </a:p>
          <a:p>
            <a:pPr eaLnBrk="1" hangingPunct="1"/>
            <a:r>
              <a:rPr lang="id-ID" sz="1400" b="1">
                <a:solidFill>
                  <a:schemeClr val="bg1"/>
                </a:solidFill>
                <a:latin typeface="Calibri" pitchFamily="34" charset="0"/>
                <a:cs typeface="Arial" pitchFamily="34" charset="0"/>
              </a:rPr>
              <a:t>(iman,taqwa,berilmu,cakap,watak</a:t>
            </a:r>
            <a:r>
              <a:rPr lang="id-ID" b="1">
                <a:solidFill>
                  <a:srgbClr val="00B050"/>
                </a:solidFill>
                <a:latin typeface="Calibri" pitchFamily="34" charset="0"/>
                <a:cs typeface="Arial" pitchFamily="34" charset="0"/>
              </a:rPr>
              <a:t>)</a:t>
            </a:r>
          </a:p>
        </p:txBody>
      </p:sp>
      <p:sp>
        <p:nvSpPr>
          <p:cNvPr id="21520" name="TextBox 8"/>
          <p:cNvSpPr txBox="1">
            <a:spLocks noChangeArrowheads="1"/>
          </p:cNvSpPr>
          <p:nvPr/>
        </p:nvSpPr>
        <p:spPr bwMode="auto">
          <a:xfrm>
            <a:off x="3209925" y="3413125"/>
            <a:ext cx="25098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4400">
                <a:solidFill>
                  <a:srgbClr val="FF0000"/>
                </a:solidFill>
                <a:latin typeface="Calibri" pitchFamily="34" charset="0"/>
                <a:cs typeface="Arial" pitchFamily="34" charset="0"/>
              </a:rPr>
              <a:t>Sisdiknas</a:t>
            </a:r>
          </a:p>
        </p:txBody>
      </p:sp>
      <p:sp>
        <p:nvSpPr>
          <p:cNvPr id="21521" name="TextBox 18"/>
          <p:cNvSpPr txBox="1">
            <a:spLocks noChangeArrowheads="1"/>
          </p:cNvSpPr>
          <p:nvPr/>
        </p:nvSpPr>
        <p:spPr bwMode="auto">
          <a:xfrm>
            <a:off x="739775" y="1665288"/>
            <a:ext cx="6834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id-ID" sz="2400" b="1">
                <a:solidFill>
                  <a:srgbClr val="0070C0"/>
                </a:solidFill>
                <a:latin typeface="Calibri" pitchFamily="34" charset="0"/>
                <a:cs typeface="Arial" pitchFamily="34" charset="0"/>
              </a:rPr>
              <a:t>KURIKULUM 2013  MENERAPKAN EKLEKTISASI DARI </a:t>
            </a:r>
          </a:p>
          <a:p>
            <a:pPr algn="ctr" eaLnBrk="1" hangingPunct="1"/>
            <a:r>
              <a:rPr lang="id-ID" sz="2400" b="1">
                <a:solidFill>
                  <a:srgbClr val="0070C0"/>
                </a:solidFill>
                <a:latin typeface="Calibri" pitchFamily="34" charset="0"/>
                <a:cs typeface="Arial" pitchFamily="34" charset="0"/>
              </a:rPr>
              <a:t>KEEMPAT FILOSOFI TERSEBUT</a:t>
            </a:r>
          </a:p>
        </p:txBody>
      </p:sp>
      <p:sp>
        <p:nvSpPr>
          <p:cNvPr id="21" name="Curved Left Arrow 20"/>
          <p:cNvSpPr/>
          <p:nvPr/>
        </p:nvSpPr>
        <p:spPr>
          <a:xfrm rot="18196642">
            <a:off x="6146007" y="381793"/>
            <a:ext cx="1047750" cy="3078163"/>
          </a:xfrm>
          <a:prstGeom prst="curved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2" name="Curved Right Arrow 21"/>
          <p:cNvSpPr/>
          <p:nvPr/>
        </p:nvSpPr>
        <p:spPr>
          <a:xfrm rot="2505952">
            <a:off x="2087563" y="517525"/>
            <a:ext cx="989012" cy="2933700"/>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3" name="Curved Right Arrow 22"/>
          <p:cNvSpPr/>
          <p:nvPr/>
        </p:nvSpPr>
        <p:spPr>
          <a:xfrm rot="20041484">
            <a:off x="3225800" y="2603500"/>
            <a:ext cx="1117600" cy="3352800"/>
          </a:xfrm>
          <a:prstGeom prst="curved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4" name="TextBox 23"/>
          <p:cNvSpPr txBox="1">
            <a:spLocks noChangeArrowheads="1"/>
          </p:cNvSpPr>
          <p:nvPr/>
        </p:nvSpPr>
        <p:spPr bwMode="auto">
          <a:xfrm>
            <a:off x="7004050" y="2238375"/>
            <a:ext cx="173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a:latin typeface="Calibri" pitchFamily="34" charset="0"/>
                <a:cs typeface="Arial" pitchFamily="34" charset="0"/>
              </a:rPr>
              <a:t>Kur </a:t>
            </a:r>
            <a:r>
              <a:rPr lang="id-ID">
                <a:solidFill>
                  <a:schemeClr val="bg1"/>
                </a:solidFill>
                <a:latin typeface="Calibri" pitchFamily="34" charset="0"/>
                <a:cs typeface="Arial" pitchFamily="34" charset="0"/>
              </a:rPr>
              <a:t>Paud dan SD</a:t>
            </a:r>
          </a:p>
        </p:txBody>
      </p:sp>
      <p:sp>
        <p:nvSpPr>
          <p:cNvPr id="25" name="TextBox 24"/>
          <p:cNvSpPr txBox="1">
            <a:spLocks noChangeArrowheads="1"/>
          </p:cNvSpPr>
          <p:nvPr/>
        </p:nvSpPr>
        <p:spPr bwMode="auto">
          <a:xfrm>
            <a:off x="819150" y="2592388"/>
            <a:ext cx="187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a:solidFill>
                  <a:schemeClr val="bg1"/>
                </a:solidFill>
                <a:latin typeface="Calibri" pitchFamily="34" charset="0"/>
                <a:cs typeface="Arial" pitchFamily="34" charset="0"/>
              </a:rPr>
              <a:t>Kur SMP dan SMA</a:t>
            </a:r>
          </a:p>
        </p:txBody>
      </p:sp>
      <p:sp>
        <p:nvSpPr>
          <p:cNvPr id="26" name="TextBox 25"/>
          <p:cNvSpPr txBox="1">
            <a:spLocks noChangeArrowheads="1"/>
          </p:cNvSpPr>
          <p:nvPr/>
        </p:nvSpPr>
        <p:spPr bwMode="auto">
          <a:xfrm>
            <a:off x="2695575" y="4421188"/>
            <a:ext cx="100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b="1">
                <a:solidFill>
                  <a:schemeClr val="bg1"/>
                </a:solidFill>
                <a:latin typeface="Calibri" pitchFamily="34" charset="0"/>
                <a:cs typeface="Arial" pitchFamily="34" charset="0"/>
              </a:rPr>
              <a:t>Kur SMK</a:t>
            </a:r>
          </a:p>
        </p:txBody>
      </p:sp>
      <p:pic>
        <p:nvPicPr>
          <p:cNvPr id="2152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ppt_x"/>
                                          </p:val>
                                        </p:tav>
                                        <p:tav tm="100000">
                                          <p:val>
                                            <p:strVal val="#ppt_x"/>
                                          </p:val>
                                        </p:tav>
                                      </p:tavLst>
                                    </p:anim>
                                    <p:anim calcmode="lin" valueType="num">
                                      <p:cBhvr additive="base">
                                        <p:cTn id="12"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0" fill="hold"/>
                                        <p:tgtEl>
                                          <p:spTgt spid="14"/>
                                        </p:tgtEl>
                                        <p:attrNameLst>
                                          <p:attrName>ppt_x</p:attrName>
                                        </p:attrNameLst>
                                      </p:cBhvr>
                                      <p:tavLst>
                                        <p:tav tm="0">
                                          <p:val>
                                            <p:strVal val="0-#ppt_w/2"/>
                                          </p:val>
                                        </p:tav>
                                        <p:tav tm="100000">
                                          <p:val>
                                            <p:strVal val="#ppt_x"/>
                                          </p:val>
                                        </p:tav>
                                      </p:tavLst>
                                    </p:anim>
                                    <p:anim calcmode="lin" valueType="num">
                                      <p:cBhvr additive="base">
                                        <p:cTn id="18" dur="2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000" fill="hold"/>
                                        <p:tgtEl>
                                          <p:spTgt spid="15"/>
                                        </p:tgtEl>
                                        <p:attrNameLst>
                                          <p:attrName>ppt_x</p:attrName>
                                        </p:attrNameLst>
                                      </p:cBhvr>
                                      <p:tavLst>
                                        <p:tav tm="0">
                                          <p:val>
                                            <p:strVal val="0-#ppt_w/2"/>
                                          </p:val>
                                        </p:tav>
                                        <p:tav tm="100000">
                                          <p:val>
                                            <p:strVal val="#ppt_x"/>
                                          </p:val>
                                        </p:tav>
                                      </p:tavLst>
                                    </p:anim>
                                    <p:anim calcmode="lin" valueType="num">
                                      <p:cBhvr additive="base">
                                        <p:cTn id="22"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1+#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1+#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ppt_x"/>
                                          </p:val>
                                        </p:tav>
                                        <p:tav tm="100000">
                                          <p:val>
                                            <p:strVal val="#ppt_x"/>
                                          </p:val>
                                        </p:tav>
                                      </p:tavLst>
                                    </p:anim>
                                    <p:anim calcmode="lin" valueType="num">
                                      <p:cBhvr additive="base">
                                        <p:cTn id="38" dur="2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0" fill="hold"/>
                                        <p:tgtEl>
                                          <p:spTgt spid="13"/>
                                        </p:tgtEl>
                                        <p:attrNameLst>
                                          <p:attrName>ppt_x</p:attrName>
                                        </p:attrNameLst>
                                      </p:cBhvr>
                                      <p:tavLst>
                                        <p:tav tm="0">
                                          <p:val>
                                            <p:strVal val="#ppt_x"/>
                                          </p:val>
                                        </p:tav>
                                        <p:tav tm="100000">
                                          <p:val>
                                            <p:strVal val="#ppt_x"/>
                                          </p:val>
                                        </p:tav>
                                      </p:tavLst>
                                    </p:anim>
                                    <p:anim calcmode="lin" valueType="num">
                                      <p:cBhvr additive="base">
                                        <p:cTn id="4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2000"/>
                                        <p:tgtEl>
                                          <p:spTgt spid="2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2000"/>
                                        <p:tgtEl>
                                          <p:spTgt spid="2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2000"/>
                                        <p:tgtEl>
                                          <p:spTgt spid="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dissolve">
                                      <p:cBhvr>
                                        <p:cTn id="58" dur="2000"/>
                                        <p:tgtEl>
                                          <p:spTgt spid="2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ssolve">
                                      <p:cBhvr>
                                        <p:cTn id="63" dur="2000"/>
                                        <p:tgtEl>
                                          <p:spTgt spid="23"/>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dissolve">
                                      <p:cBhvr>
                                        <p:cTn id="6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21" grpId="0" animBg="1"/>
      <p:bldP spid="22" grpId="0" animBg="1"/>
      <p:bldP spid="23" grpId="0" animBg="1"/>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slide3.pd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700" y="0"/>
            <a:ext cx="9156700" cy="6858000"/>
          </a:xfrm>
        </p:spPr>
      </p:pic>
      <p:sp>
        <p:nvSpPr>
          <p:cNvPr id="4099" name="Rounded Rectangle 3"/>
          <p:cNvSpPr>
            <a:spLocks noChangeArrowheads="1"/>
          </p:cNvSpPr>
          <p:nvPr/>
        </p:nvSpPr>
        <p:spPr bwMode="auto">
          <a:xfrm>
            <a:off x="384175" y="3032125"/>
            <a:ext cx="8375650" cy="1404938"/>
          </a:xfrm>
          <a:custGeom>
            <a:avLst/>
            <a:gdLst>
              <a:gd name="T0" fmla="*/ 3868388 w 9073005"/>
              <a:gd name="T1" fmla="*/ 0 h 1404984"/>
              <a:gd name="T2" fmla="*/ 7736776 w 9073005"/>
              <a:gd name="T3" fmla="*/ 702331 h 1404984"/>
              <a:gd name="T4" fmla="*/ 3868388 w 9073005"/>
              <a:gd name="T5" fmla="*/ 1404662 h 1404984"/>
              <a:gd name="T6" fmla="*/ 0 w 9073005"/>
              <a:gd name="T7" fmla="*/ 702331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chemeClr val="accent5">
              <a:lumMod val="75000"/>
            </a:schemeClr>
          </a:solidFill>
          <a:ln w="9525">
            <a:noFill/>
            <a:miter lim="800000"/>
            <a:headEnd/>
            <a:tailEnd/>
          </a:ln>
        </p:spPr>
        <p:txBody>
          <a:bodyPr anchor="ctr" anchorCtr="1"/>
          <a:lstStyle/>
          <a:p>
            <a:pPr algn="ctr">
              <a:defRPr/>
            </a:pPr>
            <a:r>
              <a:rPr lang="id-ID" sz="3200" b="1" dirty="0">
                <a:solidFill>
                  <a:srgbClr val="FFC000"/>
                </a:solidFill>
                <a:latin typeface="Calibri" pitchFamily="34" charset="0"/>
              </a:rPr>
              <a:t>Kerangka Ideologis, Filosofis, dan Kebijakan</a:t>
            </a:r>
          </a:p>
        </p:txBody>
      </p:sp>
      <p:sp>
        <p:nvSpPr>
          <p:cNvPr id="4100" name="Rounded Rectangle 4"/>
          <p:cNvSpPr>
            <a:spLocks noChangeArrowheads="1"/>
          </p:cNvSpPr>
          <p:nvPr/>
        </p:nvSpPr>
        <p:spPr bwMode="auto">
          <a:xfrm>
            <a:off x="4173538" y="1916113"/>
            <a:ext cx="798512" cy="868362"/>
          </a:xfrm>
          <a:custGeom>
            <a:avLst/>
            <a:gdLst>
              <a:gd name="T0" fmla="*/ 340147 w 865186"/>
              <a:gd name="T1" fmla="*/ 0 h 867646"/>
              <a:gd name="T2" fmla="*/ 680295 w 865186"/>
              <a:gd name="T3" fmla="*/ 436695 h 867646"/>
              <a:gd name="T4" fmla="*/ 340147 w 865186"/>
              <a:gd name="T5" fmla="*/ 873391 h 867646"/>
              <a:gd name="T6" fmla="*/ 0 w 865186"/>
              <a:gd name="T7" fmla="*/ 436695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solidFill>
            <a:schemeClr val="accent5">
              <a:lumMod val="75000"/>
            </a:schemeClr>
          </a:solidFill>
          <a:ln w="3172">
            <a:solidFill>
              <a:srgbClr val="948A54"/>
            </a:solidFill>
            <a:miter lim="800000"/>
            <a:headEnd/>
            <a:tailEnd/>
          </a:ln>
        </p:spPr>
        <p:txBody>
          <a:bodyPr anchor="ctr" anchorCtr="1"/>
          <a:lstStyle/>
          <a:p>
            <a:pPr algn="ctr">
              <a:defRPr/>
            </a:pPr>
            <a:r>
              <a:rPr lang="id-ID" sz="4400" dirty="0">
                <a:solidFill>
                  <a:srgbClr val="FFC000"/>
                </a:solidFill>
                <a:latin typeface="Arial Rounded MT Bold" pitchFamily="34" charset="0"/>
                <a:cs typeface="Arial" charset="0"/>
              </a:rPr>
              <a:t>1</a:t>
            </a:r>
          </a:p>
        </p:txBody>
      </p:sp>
      <p:pic>
        <p:nvPicPr>
          <p:cNvPr id="4101" name="Picture 7" descr="http://ibnufajar75.files.wordpress.com/2013/05/kurikulum-ba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288" y="347663"/>
            <a:ext cx="8064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42863"/>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p:txBody>
          <a:bodyPr/>
          <a:lstStyle/>
          <a:p>
            <a:pPr>
              <a:defRPr/>
            </a:pPr>
            <a:fld id="{02EEB9BD-BE95-46B7-87FD-323DD2AE0258}" type="slidenum">
              <a:rPr lang="en-US"/>
              <a:pPr>
                <a:defRPr/>
              </a:pPr>
              <a:t>20</a:t>
            </a:fld>
            <a:endParaRPr lang="en-US"/>
          </a:p>
        </p:txBody>
      </p:sp>
      <p:sp>
        <p:nvSpPr>
          <p:cNvPr id="5" name="Rectangle 2"/>
          <p:cNvSpPr txBox="1">
            <a:spLocks noChangeArrowheads="1"/>
          </p:cNvSpPr>
          <p:nvPr/>
        </p:nvSpPr>
        <p:spPr bwMode="auto">
          <a:xfrm>
            <a:off x="1143000" y="277813"/>
            <a:ext cx="6477000" cy="865187"/>
          </a:xfrm>
          <a:prstGeom prst="rect">
            <a:avLst/>
          </a:prstGeom>
          <a:noFill/>
          <a:ln w="9525">
            <a:noFill/>
            <a:miter lim="800000"/>
            <a:headEnd/>
            <a:tailEnd/>
          </a:ln>
          <a:effectLst/>
        </p:spPr>
        <p:txBody>
          <a:bodyPr anchor="ctr"/>
          <a:lstStyle/>
          <a:p>
            <a:pPr algn="ctr" eaLnBrk="1" hangingPunct="1">
              <a:defRPr/>
            </a:pPr>
            <a:r>
              <a:rPr lang="en-US" sz="3200" kern="0">
                <a:solidFill>
                  <a:srgbClr val="C00000"/>
                </a:solidFill>
                <a:effectLst>
                  <a:outerShdw blurRad="38100" dist="38100" dir="2700000" algn="tl">
                    <a:srgbClr val="000000"/>
                  </a:outerShdw>
                </a:effectLst>
                <a:latin typeface="+mj-lt"/>
                <a:ea typeface="+mj-ea"/>
                <a:cs typeface="+mj-cs"/>
              </a:rPr>
              <a:t>MODUS KEGIATAN BELAJAR</a:t>
            </a:r>
            <a:br>
              <a:rPr lang="en-US" sz="3200" kern="0">
                <a:solidFill>
                  <a:srgbClr val="C00000"/>
                </a:solidFill>
                <a:effectLst>
                  <a:outerShdw blurRad="38100" dist="38100" dir="2700000" algn="tl">
                    <a:srgbClr val="000000"/>
                  </a:outerShdw>
                </a:effectLst>
                <a:latin typeface="+mj-lt"/>
                <a:ea typeface="+mj-ea"/>
                <a:cs typeface="+mj-cs"/>
              </a:rPr>
            </a:br>
            <a:r>
              <a:rPr lang="en-US" sz="1600" kern="0">
                <a:solidFill>
                  <a:srgbClr val="C00000"/>
                </a:solidFill>
                <a:effectLst>
                  <a:outerShdw blurRad="38100" dist="38100" dir="2700000" algn="tl">
                    <a:srgbClr val="000000"/>
                  </a:outerShdw>
                </a:effectLst>
                <a:latin typeface="+mj-lt"/>
                <a:ea typeface="+mj-ea"/>
                <a:cs typeface="+mj-cs"/>
              </a:rPr>
              <a:t>(Ausubel: 1978)</a:t>
            </a:r>
            <a:endParaRPr lang="en-US" sz="3200" kern="0" dirty="0">
              <a:solidFill>
                <a:srgbClr val="C00000"/>
              </a:solidFill>
              <a:effectLst>
                <a:outerShdw blurRad="38100" dist="38100" dir="2700000" algn="tl">
                  <a:srgbClr val="000000"/>
                </a:outerShdw>
              </a:effectLst>
              <a:latin typeface="+mj-lt"/>
              <a:ea typeface="+mj-ea"/>
              <a:cs typeface="+mj-cs"/>
            </a:endParaRPr>
          </a:p>
        </p:txBody>
      </p:sp>
      <p:sp>
        <p:nvSpPr>
          <p:cNvPr id="6" name="Line 4"/>
          <p:cNvSpPr>
            <a:spLocks noChangeShapeType="1"/>
          </p:cNvSpPr>
          <p:nvPr/>
        </p:nvSpPr>
        <p:spPr bwMode="auto">
          <a:xfrm>
            <a:off x="2057400" y="1600200"/>
            <a:ext cx="0" cy="37338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2133600" y="5334000"/>
            <a:ext cx="617220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6"/>
          <p:cNvSpPr txBox="1">
            <a:spLocks noChangeArrowheads="1"/>
          </p:cNvSpPr>
          <p:nvPr/>
        </p:nvSpPr>
        <p:spPr bwMode="auto">
          <a:xfrm>
            <a:off x="457200" y="4648200"/>
            <a:ext cx="1454150" cy="915988"/>
          </a:xfrm>
          <a:prstGeom prst="rect">
            <a:avLst/>
          </a:prstGeom>
          <a:noFill/>
          <a:ln w="9525">
            <a:noFill/>
            <a:miter lim="800000"/>
            <a:headEnd/>
            <a:tailEnd/>
          </a:ln>
        </p:spPr>
        <p:txBody>
          <a:bodyPr wrap="none">
            <a:spAutoFit/>
          </a:bodyPr>
          <a:lstStyle/>
          <a:p>
            <a:pPr algn="r">
              <a:defRPr/>
            </a:pPr>
            <a:r>
              <a:rPr lang="en-US" dirty="0" err="1">
                <a:solidFill>
                  <a:schemeClr val="accent5">
                    <a:lumMod val="50000"/>
                  </a:schemeClr>
                </a:solidFill>
                <a:latin typeface="Arial" charset="0"/>
              </a:rPr>
              <a:t>Belajar</a:t>
            </a:r>
            <a:r>
              <a:rPr lang="en-US" dirty="0">
                <a:solidFill>
                  <a:schemeClr val="accent5">
                    <a:lumMod val="50000"/>
                  </a:schemeClr>
                </a:solidFill>
                <a:latin typeface="Arial" charset="0"/>
              </a:rPr>
              <a:t> </a:t>
            </a:r>
          </a:p>
          <a:p>
            <a:pPr algn="r">
              <a:defRPr/>
            </a:pPr>
            <a:r>
              <a:rPr lang="en-US" dirty="0" err="1">
                <a:solidFill>
                  <a:schemeClr val="accent5">
                    <a:lumMod val="50000"/>
                  </a:schemeClr>
                </a:solidFill>
                <a:latin typeface="Arial" charset="0"/>
              </a:rPr>
              <a:t>tanpa</a:t>
            </a:r>
            <a:endParaRPr lang="en-US" dirty="0">
              <a:solidFill>
                <a:schemeClr val="accent5">
                  <a:lumMod val="50000"/>
                </a:schemeClr>
              </a:solidFill>
              <a:latin typeface="Arial" charset="0"/>
            </a:endParaRPr>
          </a:p>
          <a:p>
            <a:pPr algn="r">
              <a:defRPr/>
            </a:pPr>
            <a:r>
              <a:rPr lang="en-US" dirty="0" err="1">
                <a:solidFill>
                  <a:schemeClr val="accent5">
                    <a:lumMod val="50000"/>
                  </a:schemeClr>
                </a:solidFill>
                <a:latin typeface="Arial" charset="0"/>
              </a:rPr>
              <a:t>pemahaman</a:t>
            </a:r>
            <a:endParaRPr lang="en-US" dirty="0">
              <a:solidFill>
                <a:schemeClr val="accent5">
                  <a:lumMod val="50000"/>
                </a:schemeClr>
              </a:solidFill>
              <a:latin typeface="Arial" charset="0"/>
            </a:endParaRPr>
          </a:p>
        </p:txBody>
      </p:sp>
      <p:sp>
        <p:nvSpPr>
          <p:cNvPr id="9" name="Text Box 7"/>
          <p:cNvSpPr txBox="1">
            <a:spLocks noChangeArrowheads="1"/>
          </p:cNvSpPr>
          <p:nvPr/>
        </p:nvSpPr>
        <p:spPr bwMode="auto">
          <a:xfrm>
            <a:off x="2117725" y="5446713"/>
            <a:ext cx="170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Belajar reseptif</a:t>
            </a:r>
          </a:p>
        </p:txBody>
      </p:sp>
      <p:sp>
        <p:nvSpPr>
          <p:cNvPr id="10" name="Text Box 8"/>
          <p:cNvSpPr txBox="1">
            <a:spLocks noChangeArrowheads="1"/>
          </p:cNvSpPr>
          <p:nvPr/>
        </p:nvSpPr>
        <p:spPr bwMode="auto">
          <a:xfrm>
            <a:off x="4343400" y="5486400"/>
            <a:ext cx="172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Belajar dengan</a:t>
            </a:r>
          </a:p>
          <a:p>
            <a:r>
              <a:rPr lang="en-US">
                <a:solidFill>
                  <a:srgbClr val="C00000"/>
                </a:solidFill>
              </a:rPr>
              <a:t>Penemuan</a:t>
            </a:r>
          </a:p>
          <a:p>
            <a:r>
              <a:rPr lang="en-US">
                <a:solidFill>
                  <a:srgbClr val="C00000"/>
                </a:solidFill>
              </a:rPr>
              <a:t>terbimbing</a:t>
            </a:r>
          </a:p>
        </p:txBody>
      </p:sp>
      <p:sp>
        <p:nvSpPr>
          <p:cNvPr id="11" name="Text Box 9"/>
          <p:cNvSpPr txBox="1">
            <a:spLocks noChangeArrowheads="1"/>
          </p:cNvSpPr>
          <p:nvPr/>
        </p:nvSpPr>
        <p:spPr bwMode="auto">
          <a:xfrm>
            <a:off x="6781800" y="5410200"/>
            <a:ext cx="1720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Belajar dengan</a:t>
            </a:r>
          </a:p>
          <a:p>
            <a:r>
              <a:rPr lang="en-US">
                <a:solidFill>
                  <a:srgbClr val="C00000"/>
                </a:solidFill>
              </a:rPr>
              <a:t>Penyingkapan </a:t>
            </a:r>
          </a:p>
          <a:p>
            <a:r>
              <a:rPr lang="en-US">
                <a:solidFill>
                  <a:srgbClr val="C00000"/>
                </a:solidFill>
              </a:rPr>
              <a:t>mandiri</a:t>
            </a:r>
          </a:p>
        </p:txBody>
      </p:sp>
      <p:sp>
        <p:nvSpPr>
          <p:cNvPr id="12" name="Text Box 10"/>
          <p:cNvSpPr txBox="1">
            <a:spLocks noChangeArrowheads="1"/>
          </p:cNvSpPr>
          <p:nvPr/>
        </p:nvSpPr>
        <p:spPr bwMode="auto">
          <a:xfrm>
            <a:off x="914400" y="1600200"/>
            <a:ext cx="958850" cy="915988"/>
          </a:xfrm>
          <a:prstGeom prst="rect">
            <a:avLst/>
          </a:prstGeom>
          <a:noFill/>
          <a:ln w="9525">
            <a:noFill/>
            <a:miter lim="800000"/>
            <a:headEnd/>
            <a:tailEnd/>
          </a:ln>
        </p:spPr>
        <p:txBody>
          <a:bodyPr wrap="none">
            <a:spAutoFit/>
          </a:bodyPr>
          <a:lstStyle/>
          <a:p>
            <a:pPr algn="r">
              <a:defRPr/>
            </a:pPr>
            <a:r>
              <a:rPr lang="en-US" dirty="0" err="1">
                <a:solidFill>
                  <a:schemeClr val="accent5">
                    <a:lumMod val="50000"/>
                  </a:schemeClr>
                </a:solidFill>
                <a:latin typeface="Arial" charset="0"/>
              </a:rPr>
              <a:t>Belajar</a:t>
            </a:r>
            <a:r>
              <a:rPr lang="en-US" dirty="0">
                <a:solidFill>
                  <a:schemeClr val="accent5">
                    <a:lumMod val="50000"/>
                  </a:schemeClr>
                </a:solidFill>
                <a:latin typeface="Arial" charset="0"/>
              </a:rPr>
              <a:t> </a:t>
            </a:r>
          </a:p>
          <a:p>
            <a:pPr algn="r">
              <a:defRPr/>
            </a:pPr>
            <a:r>
              <a:rPr lang="en-US" dirty="0" err="1">
                <a:solidFill>
                  <a:schemeClr val="accent5">
                    <a:lumMod val="50000"/>
                  </a:schemeClr>
                </a:solidFill>
                <a:latin typeface="Arial" charset="0"/>
              </a:rPr>
              <a:t>penuh</a:t>
            </a:r>
            <a:endParaRPr lang="en-US" dirty="0">
              <a:solidFill>
                <a:schemeClr val="accent5">
                  <a:lumMod val="50000"/>
                </a:schemeClr>
              </a:solidFill>
              <a:latin typeface="Arial" charset="0"/>
            </a:endParaRPr>
          </a:p>
          <a:p>
            <a:pPr algn="r">
              <a:defRPr/>
            </a:pPr>
            <a:r>
              <a:rPr lang="en-US" dirty="0" err="1">
                <a:solidFill>
                  <a:schemeClr val="accent5">
                    <a:lumMod val="50000"/>
                  </a:schemeClr>
                </a:solidFill>
                <a:latin typeface="Arial" charset="0"/>
              </a:rPr>
              <a:t>makna</a:t>
            </a:r>
            <a:endParaRPr lang="en-US" dirty="0">
              <a:solidFill>
                <a:schemeClr val="accent5">
                  <a:lumMod val="50000"/>
                </a:schemeClr>
              </a:solidFill>
              <a:latin typeface="Arial" charset="0"/>
            </a:endParaRPr>
          </a:p>
        </p:txBody>
      </p:sp>
      <p:sp>
        <p:nvSpPr>
          <p:cNvPr id="13" name="Text Box 11"/>
          <p:cNvSpPr txBox="1">
            <a:spLocks noChangeArrowheads="1"/>
          </p:cNvSpPr>
          <p:nvPr/>
        </p:nvSpPr>
        <p:spPr bwMode="auto">
          <a:xfrm>
            <a:off x="2270125" y="1560513"/>
            <a:ext cx="1582738" cy="923925"/>
          </a:xfrm>
          <a:prstGeom prst="rect">
            <a:avLst/>
          </a:prstGeom>
          <a:noFill/>
          <a:ln w="9525">
            <a:noFill/>
            <a:miter lim="800000"/>
            <a:headEnd/>
            <a:tailEnd/>
          </a:ln>
        </p:spPr>
        <p:txBody>
          <a:bodyPr wrap="none">
            <a:spAutoFit/>
          </a:bodyPr>
          <a:lstStyle/>
          <a:p>
            <a:pPr>
              <a:defRPr/>
            </a:pPr>
            <a:r>
              <a:rPr lang="en-US" dirty="0" err="1">
                <a:solidFill>
                  <a:schemeClr val="accent5">
                    <a:lumMod val="50000"/>
                  </a:schemeClr>
                </a:solidFill>
                <a:latin typeface="Arial" charset="0"/>
              </a:rPr>
              <a:t>Penjernihan</a:t>
            </a:r>
            <a:endParaRPr lang="en-US" dirty="0">
              <a:solidFill>
                <a:schemeClr val="accent5">
                  <a:lumMod val="50000"/>
                </a:schemeClr>
              </a:solidFill>
              <a:latin typeface="Arial" charset="0"/>
            </a:endParaRPr>
          </a:p>
          <a:p>
            <a:pPr>
              <a:defRPr/>
            </a:pPr>
            <a:r>
              <a:rPr lang="en-US" dirty="0" err="1">
                <a:solidFill>
                  <a:schemeClr val="accent5">
                    <a:lumMod val="50000"/>
                  </a:schemeClr>
                </a:solidFill>
                <a:latin typeface="Arial" charset="0"/>
              </a:rPr>
              <a:t>Hubungan</a:t>
            </a:r>
            <a:r>
              <a:rPr lang="en-US" dirty="0">
                <a:solidFill>
                  <a:schemeClr val="accent5">
                    <a:lumMod val="50000"/>
                  </a:schemeClr>
                </a:solidFill>
                <a:latin typeface="Arial" charset="0"/>
              </a:rPr>
              <a:t> </a:t>
            </a:r>
          </a:p>
          <a:p>
            <a:pPr>
              <a:defRPr/>
            </a:pPr>
            <a:r>
              <a:rPr lang="en-US" dirty="0" err="1">
                <a:solidFill>
                  <a:schemeClr val="accent5">
                    <a:lumMod val="50000"/>
                  </a:schemeClr>
                </a:solidFill>
                <a:latin typeface="Arial" charset="0"/>
              </a:rPr>
              <a:t>antarkonse</a:t>
            </a:r>
            <a:r>
              <a:rPr lang="id-ID" dirty="0">
                <a:solidFill>
                  <a:schemeClr val="accent5">
                    <a:lumMod val="50000"/>
                  </a:schemeClr>
                </a:solidFill>
                <a:latin typeface="Arial" charset="0"/>
              </a:rPr>
              <a:t>p</a:t>
            </a:r>
            <a:r>
              <a:rPr lang="en-US" dirty="0">
                <a:latin typeface="Arial" charset="0"/>
              </a:rPr>
              <a:t>p</a:t>
            </a:r>
          </a:p>
        </p:txBody>
      </p:sp>
      <p:sp>
        <p:nvSpPr>
          <p:cNvPr id="14" name="Text Box 12"/>
          <p:cNvSpPr txBox="1">
            <a:spLocks noChangeArrowheads="1"/>
          </p:cNvSpPr>
          <p:nvPr/>
        </p:nvSpPr>
        <p:spPr bwMode="auto">
          <a:xfrm>
            <a:off x="2362200" y="2971800"/>
            <a:ext cx="163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00B050"/>
                </a:solidFill>
              </a:rPr>
              <a:t>Ceramah atau</a:t>
            </a:r>
          </a:p>
          <a:p>
            <a:r>
              <a:rPr lang="en-US">
                <a:solidFill>
                  <a:srgbClr val="00B050"/>
                </a:solidFill>
              </a:rPr>
              <a:t>Buku teks</a:t>
            </a:r>
          </a:p>
        </p:txBody>
      </p:sp>
      <p:sp>
        <p:nvSpPr>
          <p:cNvPr id="15" name="Text Box 13"/>
          <p:cNvSpPr txBox="1">
            <a:spLocks noChangeArrowheads="1"/>
          </p:cNvSpPr>
          <p:nvPr/>
        </p:nvSpPr>
        <p:spPr bwMode="auto">
          <a:xfrm>
            <a:off x="2362200" y="4419600"/>
            <a:ext cx="1111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Tabel</a:t>
            </a:r>
          </a:p>
          <a:p>
            <a:r>
              <a:rPr lang="en-US">
                <a:solidFill>
                  <a:srgbClr val="C00000"/>
                </a:solidFill>
              </a:rPr>
              <a:t>perkalian</a:t>
            </a:r>
          </a:p>
        </p:txBody>
      </p:sp>
      <p:sp>
        <p:nvSpPr>
          <p:cNvPr id="16" name="Text Box 14"/>
          <p:cNvSpPr txBox="1">
            <a:spLocks noChangeArrowheads="1"/>
          </p:cNvSpPr>
          <p:nvPr/>
        </p:nvSpPr>
        <p:spPr bwMode="auto">
          <a:xfrm>
            <a:off x="4267200" y="4343400"/>
            <a:ext cx="2178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Penggunaan rumus</a:t>
            </a:r>
          </a:p>
          <a:p>
            <a:r>
              <a:rPr lang="en-US">
                <a:solidFill>
                  <a:srgbClr val="C00000"/>
                </a:solidFill>
              </a:rPr>
              <a:t>untuk memecahkan</a:t>
            </a:r>
          </a:p>
          <a:p>
            <a:r>
              <a:rPr lang="en-US">
                <a:solidFill>
                  <a:srgbClr val="C00000"/>
                </a:solidFill>
              </a:rPr>
              <a:t>masalah</a:t>
            </a:r>
          </a:p>
        </p:txBody>
      </p:sp>
      <p:sp>
        <p:nvSpPr>
          <p:cNvPr id="17" name="Text Box 15"/>
          <p:cNvSpPr txBox="1">
            <a:spLocks noChangeArrowheads="1"/>
          </p:cNvSpPr>
          <p:nvPr/>
        </p:nvSpPr>
        <p:spPr bwMode="auto">
          <a:xfrm>
            <a:off x="6781800" y="4343400"/>
            <a:ext cx="1466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Pemecahan </a:t>
            </a:r>
          </a:p>
          <a:p>
            <a:r>
              <a:rPr lang="en-US">
                <a:solidFill>
                  <a:srgbClr val="C00000"/>
                </a:solidFill>
              </a:rPr>
              <a:t>masalah</a:t>
            </a:r>
          </a:p>
          <a:p>
            <a:r>
              <a:rPr lang="en-US">
                <a:solidFill>
                  <a:srgbClr val="C00000"/>
                </a:solidFill>
              </a:rPr>
              <a:t>Coba-coba</a:t>
            </a:r>
          </a:p>
        </p:txBody>
      </p:sp>
      <p:sp>
        <p:nvSpPr>
          <p:cNvPr id="18" name="Text Box 16"/>
          <p:cNvSpPr txBox="1">
            <a:spLocks noChangeArrowheads="1"/>
          </p:cNvSpPr>
          <p:nvPr/>
        </p:nvSpPr>
        <p:spPr bwMode="auto">
          <a:xfrm>
            <a:off x="4267200" y="2971800"/>
            <a:ext cx="197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00B050"/>
                </a:solidFill>
              </a:rPr>
              <a:t>Kerja laboratoris, </a:t>
            </a:r>
          </a:p>
          <a:p>
            <a:r>
              <a:rPr lang="en-US">
                <a:solidFill>
                  <a:srgbClr val="00B050"/>
                </a:solidFill>
              </a:rPr>
              <a:t>praktikum</a:t>
            </a:r>
          </a:p>
        </p:txBody>
      </p:sp>
      <p:sp>
        <p:nvSpPr>
          <p:cNvPr id="19" name="Text Box 17"/>
          <p:cNvSpPr txBox="1">
            <a:spLocks noChangeArrowheads="1"/>
          </p:cNvSpPr>
          <p:nvPr/>
        </p:nvSpPr>
        <p:spPr bwMode="auto">
          <a:xfrm>
            <a:off x="6781800" y="2971800"/>
            <a:ext cx="1873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00B050"/>
                </a:solidFill>
              </a:rPr>
              <a:t>Penelitian atau</a:t>
            </a:r>
          </a:p>
          <a:p>
            <a:r>
              <a:rPr lang="en-US">
                <a:solidFill>
                  <a:srgbClr val="00B050"/>
                </a:solidFill>
              </a:rPr>
              <a:t>Karya intelektual</a:t>
            </a:r>
          </a:p>
          <a:p>
            <a:r>
              <a:rPr lang="en-US">
                <a:solidFill>
                  <a:srgbClr val="00B050"/>
                </a:solidFill>
              </a:rPr>
              <a:t>rutin</a:t>
            </a:r>
          </a:p>
        </p:txBody>
      </p:sp>
      <p:sp>
        <p:nvSpPr>
          <p:cNvPr id="20" name="Text Box 18"/>
          <p:cNvSpPr txBox="1">
            <a:spLocks noChangeArrowheads="1"/>
          </p:cNvSpPr>
          <p:nvPr/>
        </p:nvSpPr>
        <p:spPr bwMode="auto">
          <a:xfrm>
            <a:off x="4267200" y="1600200"/>
            <a:ext cx="2051050" cy="915988"/>
          </a:xfrm>
          <a:prstGeom prst="rect">
            <a:avLst/>
          </a:prstGeom>
          <a:noFill/>
          <a:ln w="9525">
            <a:noFill/>
            <a:miter lim="800000"/>
            <a:headEnd/>
            <a:tailEnd/>
          </a:ln>
        </p:spPr>
        <p:txBody>
          <a:bodyPr wrap="none">
            <a:spAutoFit/>
          </a:bodyPr>
          <a:lstStyle/>
          <a:p>
            <a:pPr>
              <a:defRPr/>
            </a:pPr>
            <a:r>
              <a:rPr lang="en-US" dirty="0" err="1">
                <a:solidFill>
                  <a:schemeClr val="accent5">
                    <a:lumMod val="50000"/>
                  </a:schemeClr>
                </a:solidFill>
                <a:latin typeface="Arial" charset="0"/>
              </a:rPr>
              <a:t>Pembelajaran</a:t>
            </a:r>
            <a:endParaRPr lang="en-US" dirty="0">
              <a:solidFill>
                <a:schemeClr val="accent5">
                  <a:lumMod val="50000"/>
                </a:schemeClr>
              </a:solidFill>
              <a:latin typeface="Arial" charset="0"/>
            </a:endParaRPr>
          </a:p>
          <a:p>
            <a:pPr>
              <a:defRPr/>
            </a:pPr>
            <a:r>
              <a:rPr lang="en-US" dirty="0">
                <a:solidFill>
                  <a:schemeClr val="accent5">
                    <a:lumMod val="50000"/>
                  </a:schemeClr>
                </a:solidFill>
                <a:latin typeface="Arial" charset="0"/>
              </a:rPr>
              <a:t>Multimedia-tutorial</a:t>
            </a:r>
          </a:p>
          <a:p>
            <a:pPr>
              <a:defRPr/>
            </a:pPr>
            <a:r>
              <a:rPr lang="en-US" dirty="0" err="1">
                <a:solidFill>
                  <a:schemeClr val="accent5">
                    <a:lumMod val="50000"/>
                  </a:schemeClr>
                </a:solidFill>
                <a:latin typeface="Arial" charset="0"/>
              </a:rPr>
              <a:t>terancang</a:t>
            </a:r>
            <a:endParaRPr lang="en-US" dirty="0">
              <a:solidFill>
                <a:schemeClr val="accent5">
                  <a:lumMod val="50000"/>
                </a:schemeClr>
              </a:solidFill>
              <a:latin typeface="Arial" charset="0"/>
            </a:endParaRPr>
          </a:p>
        </p:txBody>
      </p:sp>
      <p:sp>
        <p:nvSpPr>
          <p:cNvPr id="21" name="Text Box 19"/>
          <p:cNvSpPr txBox="1">
            <a:spLocks noChangeArrowheads="1"/>
          </p:cNvSpPr>
          <p:nvPr/>
        </p:nvSpPr>
        <p:spPr bwMode="auto">
          <a:xfrm>
            <a:off x="6781800" y="1600200"/>
            <a:ext cx="2000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7030A0"/>
                </a:solidFill>
              </a:rPr>
              <a:t>Penelitian ilmia</a:t>
            </a:r>
            <a:r>
              <a:rPr lang="id-ID">
                <a:solidFill>
                  <a:srgbClr val="7030A0"/>
                </a:solidFill>
              </a:rPr>
              <a:t>h</a:t>
            </a:r>
            <a:r>
              <a:rPr lang="en-US">
                <a:solidFill>
                  <a:srgbClr val="7030A0"/>
                </a:solidFill>
              </a:rPr>
              <a:t>,</a:t>
            </a:r>
          </a:p>
          <a:p>
            <a:r>
              <a:rPr lang="en-US">
                <a:solidFill>
                  <a:srgbClr val="7030A0"/>
                </a:solidFill>
              </a:rPr>
              <a:t>Gubahan musik,</a:t>
            </a:r>
          </a:p>
          <a:p>
            <a:r>
              <a:rPr lang="en-US">
                <a:solidFill>
                  <a:srgbClr val="7030A0"/>
                </a:solidFill>
              </a:rPr>
              <a:t>Perancangan-bangun</a:t>
            </a:r>
          </a:p>
        </p:txBody>
      </p:sp>
      <p:cxnSp>
        <p:nvCxnSpPr>
          <p:cNvPr id="22549" name="Straight Connector 22"/>
          <p:cNvCxnSpPr>
            <a:cxnSpLocks noChangeShapeType="1"/>
            <a:endCxn id="7" idx="0"/>
          </p:cNvCxnSpPr>
          <p:nvPr/>
        </p:nvCxnSpPr>
        <p:spPr bwMode="auto">
          <a:xfrm rot="16200000" flipH="1">
            <a:off x="266700" y="3467100"/>
            <a:ext cx="3581400" cy="15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 name="Line 4"/>
          <p:cNvSpPr>
            <a:spLocks noChangeShapeType="1"/>
          </p:cNvSpPr>
          <p:nvPr/>
        </p:nvSpPr>
        <p:spPr bwMode="auto">
          <a:xfrm>
            <a:off x="2209800" y="1752600"/>
            <a:ext cx="0" cy="3733800"/>
          </a:xfrm>
          <a:prstGeom prst="line">
            <a:avLst/>
          </a:prstGeom>
          <a:noFill/>
          <a:ln w="38100">
            <a:solidFill>
              <a:schemeClr val="accent6">
                <a:lumMod val="75000"/>
              </a:schemeClr>
            </a:solidFill>
            <a:round/>
            <a:headEnd type="triangle" w="med" len="med"/>
            <a:tailEnd type="triangle" w="med" len="med"/>
          </a:ln>
        </p:spPr>
        <p:txBody>
          <a:bodyPr/>
          <a:lstStyle/>
          <a:p>
            <a:pPr>
              <a:defRPr/>
            </a:pPr>
            <a:endParaRPr lang="id-ID">
              <a:latin typeface="Arial" charset="0"/>
            </a:endParaRPr>
          </a:p>
        </p:txBody>
      </p:sp>
      <p:sp>
        <p:nvSpPr>
          <p:cNvPr id="27" name="Line 5"/>
          <p:cNvSpPr>
            <a:spLocks noChangeShapeType="1"/>
          </p:cNvSpPr>
          <p:nvPr/>
        </p:nvSpPr>
        <p:spPr bwMode="auto">
          <a:xfrm>
            <a:off x="2286000" y="5486400"/>
            <a:ext cx="6172200" cy="0"/>
          </a:xfrm>
          <a:prstGeom prst="line">
            <a:avLst/>
          </a:prstGeom>
          <a:noFill/>
          <a:ln w="38100">
            <a:solidFill>
              <a:schemeClr val="accent6">
                <a:lumMod val="75000"/>
              </a:schemeClr>
            </a:solidFill>
            <a:round/>
            <a:headEnd type="triangle" w="med" len="med"/>
            <a:tailEnd type="triangle" w="med" len="med"/>
          </a:ln>
        </p:spPr>
        <p:txBody>
          <a:bodyPr/>
          <a:lstStyle/>
          <a:p>
            <a:pPr>
              <a:defRPr/>
            </a:pPr>
            <a:endParaRPr lang="id-ID">
              <a:latin typeface="Arial" charset="0"/>
            </a:endParaRPr>
          </a:p>
        </p:txBody>
      </p:sp>
      <p:sp>
        <p:nvSpPr>
          <p:cNvPr id="22552" name="Oval 1"/>
          <p:cNvSpPr>
            <a:spLocks noChangeArrowheads="1"/>
          </p:cNvSpPr>
          <p:nvPr/>
        </p:nvSpPr>
        <p:spPr bwMode="auto">
          <a:xfrm>
            <a:off x="6445250" y="2516188"/>
            <a:ext cx="914400" cy="9144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d-ID"/>
          </a:p>
        </p:txBody>
      </p:sp>
      <p:sp>
        <p:nvSpPr>
          <p:cNvPr id="3" name="Oval 2"/>
          <p:cNvSpPr/>
          <p:nvPr/>
        </p:nvSpPr>
        <p:spPr bwMode="auto">
          <a:xfrm rot="20287921">
            <a:off x="4086225" y="1763713"/>
            <a:ext cx="4872038" cy="2408237"/>
          </a:xfrm>
          <a:prstGeom prst="ellipse">
            <a:avLst/>
          </a:prstGeom>
          <a:noFill/>
          <a:ln w="19050" cap="flat" cmpd="sng" algn="ctr">
            <a:solidFill>
              <a:schemeClr val="bg1">
                <a:lumMod val="60000"/>
                <a:lumOff val="40000"/>
              </a:schemeClr>
            </a:solidFill>
            <a:prstDash val="dash"/>
            <a:round/>
            <a:headEnd type="none" w="med" len="med"/>
            <a:tailEnd type="none" w="med" len="med"/>
          </a:ln>
          <a:effectLst/>
        </p:spPr>
        <p:txBody>
          <a:bodyPr/>
          <a:lstStyle/>
          <a:p>
            <a:pPr>
              <a:defRPr/>
            </a:pPr>
            <a:endParaRPr lang="id-ID">
              <a:latin typeface="Arial" charset="0"/>
            </a:endParaRPr>
          </a:p>
        </p:txBody>
      </p:sp>
      <p:pic>
        <p:nvPicPr>
          <p:cNvPr id="22554"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257175"/>
            <a:ext cx="11557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1+#ppt_w/2"/>
                                          </p:val>
                                        </p:tav>
                                        <p:tav tm="100000">
                                          <p:val>
                                            <p:strVal val="#ppt_x"/>
                                          </p:val>
                                        </p:tav>
                                      </p:tavLst>
                                    </p:anim>
                                    <p:anim calcmode="lin" valueType="num">
                                      <p:cBhvr additive="base">
                                        <p:cTn id="2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ppt_x"/>
                                          </p:val>
                                        </p:tav>
                                        <p:tav tm="100000">
                                          <p:val>
                                            <p:strVal val="#ppt_x"/>
                                          </p:val>
                                        </p:tav>
                                      </p:tavLst>
                                    </p:anim>
                                    <p:anim calcmode="lin" valueType="num">
                                      <p:cBhvr additive="base">
                                        <p:cTn id="50"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1+#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000" fill="hold"/>
                                        <p:tgtEl>
                                          <p:spTgt spid="17"/>
                                        </p:tgtEl>
                                        <p:attrNameLst>
                                          <p:attrName>ppt_x</p:attrName>
                                        </p:attrNameLst>
                                      </p:cBhvr>
                                      <p:tavLst>
                                        <p:tav tm="0">
                                          <p:val>
                                            <p:strVal val="1+#ppt_w/2"/>
                                          </p:val>
                                        </p:tav>
                                        <p:tav tm="100000">
                                          <p:val>
                                            <p:strVal val="#ppt_x"/>
                                          </p:val>
                                        </p:tav>
                                      </p:tavLst>
                                    </p:anim>
                                    <p:anim calcmode="lin" valueType="num">
                                      <p:cBhvr additive="base">
                                        <p:cTn id="60"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1000" fill="hold"/>
                                        <p:tgtEl>
                                          <p:spTgt spid="18"/>
                                        </p:tgtEl>
                                        <p:attrNameLst>
                                          <p:attrName>ppt_x</p:attrName>
                                        </p:attrNameLst>
                                      </p:cBhvr>
                                      <p:tavLst>
                                        <p:tav tm="0">
                                          <p:val>
                                            <p:strVal val="1+#ppt_w/2"/>
                                          </p:val>
                                        </p:tav>
                                        <p:tav tm="100000">
                                          <p:val>
                                            <p:strVal val="#ppt_x"/>
                                          </p:val>
                                        </p:tav>
                                      </p:tavLst>
                                    </p:anim>
                                    <p:anim calcmode="lin" valueType="num">
                                      <p:cBhvr additive="base">
                                        <p:cTn id="66" dur="1000" fill="hold"/>
                                        <p:tgtEl>
                                          <p:spTgt spid="18"/>
                                        </p:tgtEl>
                                        <p:attrNameLst>
                                          <p:attrName>ppt_y</p:attrName>
                                        </p:attrNameLst>
                                      </p:cBhvr>
                                      <p:tavLst>
                                        <p:tav tm="0">
                                          <p:val>
                                            <p:strVal val="0-#ppt_h/2"/>
                                          </p:val>
                                        </p:tav>
                                        <p:tav tm="100000">
                                          <p:val>
                                            <p:strVal val="#ppt_y"/>
                                          </p:val>
                                        </p:tav>
                                      </p:tavLst>
                                    </p:anim>
                                  </p:childTnLst>
                                </p:cTn>
                              </p:par>
                              <p:par>
                                <p:cTn id="67" presetID="2" presetClass="entr" presetSubtype="3"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1000" fill="hold"/>
                                        <p:tgtEl>
                                          <p:spTgt spid="20"/>
                                        </p:tgtEl>
                                        <p:attrNameLst>
                                          <p:attrName>ppt_x</p:attrName>
                                        </p:attrNameLst>
                                      </p:cBhvr>
                                      <p:tavLst>
                                        <p:tav tm="0">
                                          <p:val>
                                            <p:strVal val="1+#ppt_w/2"/>
                                          </p:val>
                                        </p:tav>
                                        <p:tav tm="100000">
                                          <p:val>
                                            <p:strVal val="#ppt_x"/>
                                          </p:val>
                                        </p:tav>
                                      </p:tavLst>
                                    </p:anim>
                                    <p:anim calcmode="lin" valueType="num">
                                      <p:cBhvr additive="base">
                                        <p:cTn id="70" dur="1000" fill="hold"/>
                                        <p:tgtEl>
                                          <p:spTgt spid="20"/>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1000" fill="hold"/>
                                        <p:tgtEl>
                                          <p:spTgt spid="19"/>
                                        </p:tgtEl>
                                        <p:attrNameLst>
                                          <p:attrName>ppt_x</p:attrName>
                                        </p:attrNameLst>
                                      </p:cBhvr>
                                      <p:tavLst>
                                        <p:tav tm="0">
                                          <p:val>
                                            <p:strVal val="1+#ppt_w/2"/>
                                          </p:val>
                                        </p:tav>
                                        <p:tav tm="100000">
                                          <p:val>
                                            <p:strVal val="#ppt_x"/>
                                          </p:val>
                                        </p:tav>
                                      </p:tavLst>
                                    </p:anim>
                                    <p:anim calcmode="lin" valueType="num">
                                      <p:cBhvr additive="base">
                                        <p:cTn id="74"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3"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1000" fill="hold"/>
                                        <p:tgtEl>
                                          <p:spTgt spid="21"/>
                                        </p:tgtEl>
                                        <p:attrNameLst>
                                          <p:attrName>ppt_x</p:attrName>
                                        </p:attrNameLst>
                                      </p:cBhvr>
                                      <p:tavLst>
                                        <p:tav tm="0">
                                          <p:val>
                                            <p:strVal val="1+#ppt_w/2"/>
                                          </p:val>
                                        </p:tav>
                                        <p:tav tm="100000">
                                          <p:val>
                                            <p:strVal val="#ppt_x"/>
                                          </p:val>
                                        </p:tav>
                                      </p:tavLst>
                                    </p:anim>
                                    <p:anim calcmode="lin" valueType="num">
                                      <p:cBhvr additive="base">
                                        <p:cTn id="80"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dissolve">
                                      <p:cBhvr>
                                        <p:cTn id="85" dur="500"/>
                                        <p:tgtEl>
                                          <p:spTgt spid="26"/>
                                        </p:tgtEl>
                                      </p:cBhvr>
                                    </p:animEffect>
                                  </p:childTnLst>
                                </p:cTn>
                              </p:par>
                              <p:par>
                                <p:cTn id="86" presetID="9"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dissolv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p:txBody>
          <a:bodyPr/>
          <a:lstStyle/>
          <a:p>
            <a:pPr>
              <a:defRPr/>
            </a:pPr>
            <a:fld id="{C54213A6-E664-472E-91FE-33F7C5CDC422}" type="slidenum">
              <a:rPr lang="en-US"/>
              <a:pPr>
                <a:defRPr/>
              </a:pPr>
              <a:t>21</a:t>
            </a:fld>
            <a:endParaRPr lang="en-US"/>
          </a:p>
        </p:txBody>
      </p:sp>
      <p:sp>
        <p:nvSpPr>
          <p:cNvPr id="23556" name="Rectangle 2"/>
          <p:cNvSpPr>
            <a:spLocks noChangeArrowheads="1"/>
          </p:cNvSpPr>
          <p:nvPr/>
        </p:nvSpPr>
        <p:spPr bwMode="auto">
          <a:xfrm>
            <a:off x="1828800" y="685800"/>
            <a:ext cx="5867400" cy="5486400"/>
          </a:xfrm>
          <a:prstGeom prst="rect">
            <a:avLst/>
          </a:prstGeom>
          <a:solidFill>
            <a:schemeClr val="accent1"/>
          </a:solidFill>
          <a:ln w="9525">
            <a:solidFill>
              <a:schemeClr val="tx1"/>
            </a:solidFill>
            <a:miter lim="800000"/>
            <a:headEnd/>
            <a:tailEnd/>
          </a:ln>
        </p:spPr>
        <p:txBody>
          <a:bodyPr wrap="none" anchor="ctr"/>
          <a:lstStyle/>
          <a:p>
            <a:pPr algn="ctr"/>
            <a:endParaRPr lang="id-ID"/>
          </a:p>
        </p:txBody>
      </p:sp>
      <p:sp>
        <p:nvSpPr>
          <p:cNvPr id="23557" name="Oval 3"/>
          <p:cNvSpPr>
            <a:spLocks noChangeArrowheads="1"/>
          </p:cNvSpPr>
          <p:nvPr/>
        </p:nvSpPr>
        <p:spPr bwMode="auto">
          <a:xfrm>
            <a:off x="1981200" y="1219200"/>
            <a:ext cx="5486400" cy="4419600"/>
          </a:xfrm>
          <a:prstGeom prst="ellipse">
            <a:avLst/>
          </a:prstGeom>
          <a:solidFill>
            <a:schemeClr val="accent2"/>
          </a:solidFill>
          <a:ln w="9525">
            <a:solidFill>
              <a:schemeClr val="tx1"/>
            </a:solidFill>
            <a:round/>
            <a:headEnd/>
            <a:tailEnd/>
          </a:ln>
        </p:spPr>
        <p:txBody>
          <a:bodyPr wrap="none" anchor="ctr"/>
          <a:lstStyle/>
          <a:p>
            <a:pPr algn="ctr"/>
            <a:endParaRPr lang="id-ID"/>
          </a:p>
        </p:txBody>
      </p:sp>
      <p:sp>
        <p:nvSpPr>
          <p:cNvPr id="23558" name="Oval 4"/>
          <p:cNvSpPr>
            <a:spLocks noChangeArrowheads="1"/>
          </p:cNvSpPr>
          <p:nvPr/>
        </p:nvSpPr>
        <p:spPr bwMode="auto">
          <a:xfrm>
            <a:off x="2743200" y="2057400"/>
            <a:ext cx="3886200" cy="3505200"/>
          </a:xfrm>
          <a:prstGeom prst="ellipse">
            <a:avLst/>
          </a:prstGeom>
          <a:solidFill>
            <a:srgbClr val="FF00FF"/>
          </a:solidFill>
          <a:ln w="9525">
            <a:solidFill>
              <a:schemeClr val="tx1"/>
            </a:solidFill>
            <a:round/>
            <a:headEnd/>
            <a:tailEnd/>
          </a:ln>
        </p:spPr>
        <p:txBody>
          <a:bodyPr wrap="none" anchor="ctr"/>
          <a:lstStyle/>
          <a:p>
            <a:pPr algn="ctr"/>
            <a:endParaRPr lang="id-ID"/>
          </a:p>
        </p:txBody>
      </p:sp>
      <p:sp>
        <p:nvSpPr>
          <p:cNvPr id="23559" name="Oval 5"/>
          <p:cNvSpPr>
            <a:spLocks noChangeArrowheads="1"/>
          </p:cNvSpPr>
          <p:nvPr/>
        </p:nvSpPr>
        <p:spPr bwMode="auto">
          <a:xfrm>
            <a:off x="3429000" y="3124200"/>
            <a:ext cx="2590800" cy="2362200"/>
          </a:xfrm>
          <a:prstGeom prst="ellipse">
            <a:avLst/>
          </a:prstGeom>
          <a:solidFill>
            <a:schemeClr val="bg1"/>
          </a:solidFill>
          <a:ln w="9525">
            <a:solidFill>
              <a:schemeClr val="tx1"/>
            </a:solidFill>
            <a:round/>
            <a:headEnd/>
            <a:tailEnd/>
          </a:ln>
        </p:spPr>
        <p:txBody>
          <a:bodyPr wrap="none" anchor="ctr"/>
          <a:lstStyle/>
          <a:p>
            <a:pPr algn="ctr"/>
            <a:endParaRPr lang="id-ID"/>
          </a:p>
        </p:txBody>
      </p:sp>
      <p:sp>
        <p:nvSpPr>
          <p:cNvPr id="23560" name="Text Box 6"/>
          <p:cNvSpPr txBox="1">
            <a:spLocks noChangeArrowheads="1"/>
          </p:cNvSpPr>
          <p:nvPr/>
        </p:nvSpPr>
        <p:spPr bwMode="auto">
          <a:xfrm>
            <a:off x="3810000" y="2209800"/>
            <a:ext cx="1822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t>EXTENDING</a:t>
            </a:r>
          </a:p>
          <a:p>
            <a:pPr algn="ctr"/>
            <a:r>
              <a:rPr lang="en-US"/>
              <a:t>AND REFINING</a:t>
            </a:r>
          </a:p>
          <a:p>
            <a:pPr algn="ctr"/>
            <a:r>
              <a:rPr lang="en-US"/>
              <a:t> KNOWLEDGE</a:t>
            </a:r>
          </a:p>
        </p:txBody>
      </p:sp>
      <p:sp>
        <p:nvSpPr>
          <p:cNvPr id="23561" name="Text Box 7"/>
          <p:cNvSpPr txBox="1">
            <a:spLocks noChangeArrowheads="1"/>
          </p:cNvSpPr>
          <p:nvPr/>
        </p:nvSpPr>
        <p:spPr bwMode="auto">
          <a:xfrm>
            <a:off x="3505200" y="1447800"/>
            <a:ext cx="2457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t>USING KNOWLEDGE</a:t>
            </a:r>
          </a:p>
          <a:p>
            <a:pPr algn="ctr"/>
            <a:r>
              <a:rPr lang="en-US"/>
              <a:t>MEANINGFULLY</a:t>
            </a:r>
          </a:p>
        </p:txBody>
      </p:sp>
      <p:sp>
        <p:nvSpPr>
          <p:cNvPr id="23562" name="Text Box 8"/>
          <p:cNvSpPr txBox="1">
            <a:spLocks noChangeArrowheads="1"/>
          </p:cNvSpPr>
          <p:nvPr/>
        </p:nvSpPr>
        <p:spPr bwMode="auto">
          <a:xfrm>
            <a:off x="2743200" y="838200"/>
            <a:ext cx="423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USING PRODUCTIVE HABIT OF MIND</a:t>
            </a:r>
          </a:p>
        </p:txBody>
      </p:sp>
      <p:sp>
        <p:nvSpPr>
          <p:cNvPr id="23563" name="Text Box 9"/>
          <p:cNvSpPr txBox="1">
            <a:spLocks noChangeArrowheads="1"/>
          </p:cNvSpPr>
          <p:nvPr/>
        </p:nvSpPr>
        <p:spPr bwMode="auto">
          <a:xfrm>
            <a:off x="2438400" y="5715000"/>
            <a:ext cx="466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t>POSITIVE PERCEPTION AND ATTITUDES</a:t>
            </a:r>
          </a:p>
        </p:txBody>
      </p:sp>
      <p:sp>
        <p:nvSpPr>
          <p:cNvPr id="23564" name="Text Box 10"/>
          <p:cNvSpPr txBox="1">
            <a:spLocks noChangeArrowheads="1"/>
          </p:cNvSpPr>
          <p:nvPr/>
        </p:nvSpPr>
        <p:spPr bwMode="auto">
          <a:xfrm>
            <a:off x="3413125" y="188913"/>
            <a:ext cx="301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FF0000"/>
                </a:solidFill>
              </a:rPr>
              <a:t>PEMBELAJARAN EFEKTIF</a:t>
            </a:r>
          </a:p>
        </p:txBody>
      </p:sp>
      <p:sp>
        <p:nvSpPr>
          <p:cNvPr id="23565" name="Text Box 11"/>
          <p:cNvSpPr txBox="1">
            <a:spLocks noChangeArrowheads="1"/>
          </p:cNvSpPr>
          <p:nvPr/>
        </p:nvSpPr>
        <p:spPr bwMode="auto">
          <a:xfrm>
            <a:off x="6172200" y="6248400"/>
            <a:ext cx="179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FF0000"/>
                </a:solidFill>
              </a:rPr>
              <a:t>(Marzano:1985)</a:t>
            </a:r>
          </a:p>
        </p:txBody>
      </p:sp>
      <p:sp>
        <p:nvSpPr>
          <p:cNvPr id="16" name="Text Box 13"/>
          <p:cNvSpPr txBox="1">
            <a:spLocks noChangeArrowheads="1"/>
          </p:cNvSpPr>
          <p:nvPr/>
        </p:nvSpPr>
        <p:spPr bwMode="auto">
          <a:xfrm>
            <a:off x="152400" y="5562600"/>
            <a:ext cx="136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FF0000"/>
                </a:solidFill>
              </a:rPr>
              <a:t>Komunikasi</a:t>
            </a:r>
          </a:p>
          <a:p>
            <a:r>
              <a:rPr lang="en-US">
                <a:solidFill>
                  <a:srgbClr val="FF0000"/>
                </a:solidFill>
              </a:rPr>
              <a:t>interaktif</a:t>
            </a:r>
          </a:p>
        </p:txBody>
      </p:sp>
      <p:sp>
        <p:nvSpPr>
          <p:cNvPr id="17" name="Line 14"/>
          <p:cNvSpPr>
            <a:spLocks noChangeShapeType="1"/>
          </p:cNvSpPr>
          <p:nvPr/>
        </p:nvSpPr>
        <p:spPr bwMode="auto">
          <a:xfrm>
            <a:off x="1295400" y="5943600"/>
            <a:ext cx="1066800" cy="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8" name="Text Box 15"/>
          <p:cNvSpPr txBox="1">
            <a:spLocks noChangeArrowheads="1"/>
          </p:cNvSpPr>
          <p:nvPr/>
        </p:nvSpPr>
        <p:spPr bwMode="auto">
          <a:xfrm>
            <a:off x="228600" y="3886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id-ID"/>
          </a:p>
        </p:txBody>
      </p:sp>
      <p:sp>
        <p:nvSpPr>
          <p:cNvPr id="19" name="Text Box 16"/>
          <p:cNvSpPr txBox="1">
            <a:spLocks noChangeArrowheads="1"/>
          </p:cNvSpPr>
          <p:nvPr/>
        </p:nvSpPr>
        <p:spPr bwMode="auto">
          <a:xfrm>
            <a:off x="136525" y="3617913"/>
            <a:ext cx="14795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FF0000"/>
                </a:solidFill>
              </a:rPr>
              <a:t>Ceramah,</a:t>
            </a:r>
          </a:p>
          <a:p>
            <a:r>
              <a:rPr lang="en-US">
                <a:solidFill>
                  <a:srgbClr val="FF0000"/>
                </a:solidFill>
              </a:rPr>
              <a:t>Tanya jawab</a:t>
            </a:r>
          </a:p>
          <a:p>
            <a:r>
              <a:rPr lang="en-US">
                <a:solidFill>
                  <a:srgbClr val="FF0000"/>
                </a:solidFill>
              </a:rPr>
              <a:t>Diskusi,</a:t>
            </a:r>
          </a:p>
          <a:p>
            <a:r>
              <a:rPr lang="en-US">
                <a:solidFill>
                  <a:srgbClr val="FF0000"/>
                </a:solidFill>
              </a:rPr>
              <a:t>Simulasi,</a:t>
            </a:r>
          </a:p>
          <a:p>
            <a:r>
              <a:rPr lang="en-US">
                <a:solidFill>
                  <a:srgbClr val="FF0000"/>
                </a:solidFill>
              </a:rPr>
              <a:t>Tugas </a:t>
            </a:r>
          </a:p>
          <a:p>
            <a:r>
              <a:rPr lang="en-US">
                <a:solidFill>
                  <a:srgbClr val="FF0000"/>
                </a:solidFill>
              </a:rPr>
              <a:t>membaca</a:t>
            </a:r>
          </a:p>
        </p:txBody>
      </p:sp>
      <p:sp>
        <p:nvSpPr>
          <p:cNvPr id="20" name="Line 17"/>
          <p:cNvSpPr>
            <a:spLocks noChangeShapeType="1"/>
          </p:cNvSpPr>
          <p:nvPr/>
        </p:nvSpPr>
        <p:spPr bwMode="auto">
          <a:xfrm>
            <a:off x="1295400" y="4572000"/>
            <a:ext cx="2438400" cy="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8"/>
          <p:cNvSpPr txBox="1">
            <a:spLocks noChangeArrowheads="1"/>
          </p:cNvSpPr>
          <p:nvPr/>
        </p:nvSpPr>
        <p:spPr bwMode="auto">
          <a:xfrm>
            <a:off x="0" y="1981200"/>
            <a:ext cx="18605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FF0000"/>
                </a:solidFill>
              </a:rPr>
              <a:t>Tugas </a:t>
            </a:r>
          </a:p>
          <a:p>
            <a:r>
              <a:rPr lang="en-US">
                <a:solidFill>
                  <a:srgbClr val="FF0000"/>
                </a:solidFill>
              </a:rPr>
              <a:t>membaca lanjut,</a:t>
            </a:r>
          </a:p>
          <a:p>
            <a:r>
              <a:rPr lang="en-US">
                <a:solidFill>
                  <a:srgbClr val="FF0000"/>
                </a:solidFill>
              </a:rPr>
              <a:t>Panel, seminar,</a:t>
            </a:r>
          </a:p>
          <a:p>
            <a:r>
              <a:rPr lang="en-US">
                <a:solidFill>
                  <a:srgbClr val="FF0000"/>
                </a:solidFill>
              </a:rPr>
              <a:t>Debat dll</a:t>
            </a:r>
          </a:p>
          <a:p>
            <a:endParaRPr lang="en-US"/>
          </a:p>
        </p:txBody>
      </p:sp>
      <p:sp>
        <p:nvSpPr>
          <p:cNvPr id="23572" name="Line 19"/>
          <p:cNvSpPr>
            <a:spLocks noChangeShapeType="1"/>
          </p:cNvSpPr>
          <p:nvPr/>
        </p:nvSpPr>
        <p:spPr bwMode="auto">
          <a:xfrm>
            <a:off x="1524000" y="3048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a:off x="1143000" y="3048000"/>
            <a:ext cx="2514600" cy="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 Box 22"/>
          <p:cNvSpPr txBox="1">
            <a:spLocks noChangeArrowheads="1"/>
          </p:cNvSpPr>
          <p:nvPr/>
        </p:nvSpPr>
        <p:spPr bwMode="auto">
          <a:xfrm>
            <a:off x="7832725" y="1408113"/>
            <a:ext cx="12509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C00000"/>
                </a:solidFill>
              </a:rPr>
              <a:t>Penelitian,</a:t>
            </a:r>
          </a:p>
          <a:p>
            <a:r>
              <a:rPr lang="en-US">
                <a:solidFill>
                  <a:srgbClr val="C00000"/>
                </a:solidFill>
              </a:rPr>
              <a:t>Project,</a:t>
            </a:r>
          </a:p>
          <a:p>
            <a:r>
              <a:rPr lang="en-US">
                <a:solidFill>
                  <a:srgbClr val="C00000"/>
                </a:solidFill>
              </a:rPr>
              <a:t>workshop</a:t>
            </a:r>
          </a:p>
        </p:txBody>
      </p:sp>
      <p:sp>
        <p:nvSpPr>
          <p:cNvPr id="25" name="Line 23"/>
          <p:cNvSpPr>
            <a:spLocks noChangeShapeType="1"/>
          </p:cNvSpPr>
          <p:nvPr/>
        </p:nvSpPr>
        <p:spPr bwMode="auto">
          <a:xfrm flipH="1">
            <a:off x="5867400" y="1828800"/>
            <a:ext cx="1981200" cy="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Text Box 24"/>
          <p:cNvSpPr txBox="1">
            <a:spLocks noChangeArrowheads="1"/>
          </p:cNvSpPr>
          <p:nvPr/>
        </p:nvSpPr>
        <p:spPr bwMode="auto">
          <a:xfrm>
            <a:off x="136525" y="798513"/>
            <a:ext cx="1149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rgbClr val="FF0000"/>
                </a:solidFill>
              </a:rPr>
              <a:t>Kegiatan </a:t>
            </a:r>
          </a:p>
          <a:p>
            <a:r>
              <a:rPr lang="en-US">
                <a:solidFill>
                  <a:srgbClr val="FF0000"/>
                </a:solidFill>
              </a:rPr>
              <a:t>Dinamis,</a:t>
            </a:r>
          </a:p>
          <a:p>
            <a:r>
              <a:rPr lang="en-US">
                <a:solidFill>
                  <a:srgbClr val="FF0000"/>
                </a:solidFill>
              </a:rPr>
              <a:t>produktif</a:t>
            </a:r>
          </a:p>
        </p:txBody>
      </p:sp>
      <p:sp>
        <p:nvSpPr>
          <p:cNvPr id="27" name="Line 25"/>
          <p:cNvSpPr>
            <a:spLocks noChangeShapeType="1"/>
          </p:cNvSpPr>
          <p:nvPr/>
        </p:nvSpPr>
        <p:spPr bwMode="auto">
          <a:xfrm>
            <a:off x="1219200" y="1219200"/>
            <a:ext cx="1219200" cy="0"/>
          </a:xfrm>
          <a:prstGeom prst="line">
            <a:avLst/>
          </a:prstGeom>
          <a:noFill/>
          <a:ln w="28575">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357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446463"/>
            <a:ext cx="1809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9" name="Text Box 12"/>
          <p:cNvSpPr txBox="1">
            <a:spLocks noChangeArrowheads="1"/>
          </p:cNvSpPr>
          <p:nvPr/>
        </p:nvSpPr>
        <p:spPr bwMode="auto">
          <a:xfrm>
            <a:off x="3810000" y="3810000"/>
            <a:ext cx="1809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t>ACQUIRING</a:t>
            </a:r>
          </a:p>
          <a:p>
            <a:pPr algn="ctr"/>
            <a:r>
              <a:rPr lang="en-US"/>
              <a:t>AND </a:t>
            </a:r>
          </a:p>
          <a:p>
            <a:pPr algn="ctr"/>
            <a:r>
              <a:rPr lang="en-US"/>
              <a:t>INTEGRATING </a:t>
            </a:r>
          </a:p>
          <a:p>
            <a:pPr algn="ctr"/>
            <a:r>
              <a:rPr lang="en-US"/>
              <a:t>KNOWLEDGE</a:t>
            </a:r>
          </a:p>
        </p:txBody>
      </p:sp>
      <p:pic>
        <p:nvPicPr>
          <p:cNvPr id="2358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73025"/>
            <a:ext cx="11557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000" fill="hold"/>
                                        <p:tgtEl>
                                          <p:spTgt spid="23"/>
                                        </p:tgtEl>
                                        <p:attrNameLst>
                                          <p:attrName>ppt_x</p:attrName>
                                        </p:attrNameLst>
                                      </p:cBhvr>
                                      <p:tavLst>
                                        <p:tav tm="0">
                                          <p:val>
                                            <p:strVal val="0-#ppt_w/2"/>
                                          </p:val>
                                        </p:tav>
                                        <p:tav tm="100000">
                                          <p:val>
                                            <p:strVal val="#ppt_x"/>
                                          </p:val>
                                        </p:tav>
                                      </p:tavLst>
                                    </p:anim>
                                    <p:anim calcmode="lin" valueType="num">
                                      <p:cBhvr additive="base">
                                        <p:cTn id="28" dur="10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1000" fill="hold"/>
                                        <p:tgtEl>
                                          <p:spTgt spid="25"/>
                                        </p:tgtEl>
                                        <p:attrNameLst>
                                          <p:attrName>ppt_x</p:attrName>
                                        </p:attrNameLst>
                                      </p:cBhvr>
                                      <p:tavLst>
                                        <p:tav tm="0">
                                          <p:val>
                                            <p:strVal val="1+#ppt_w/2"/>
                                          </p:val>
                                        </p:tav>
                                        <p:tav tm="100000">
                                          <p:val>
                                            <p:strVal val="#ppt_x"/>
                                          </p:val>
                                        </p:tav>
                                      </p:tavLst>
                                    </p:anim>
                                    <p:anim calcmode="lin" valueType="num">
                                      <p:cBhvr additive="base">
                                        <p:cTn id="38" dur="1000" fill="hold"/>
                                        <p:tgtEl>
                                          <p:spTgt spid="2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1000" fill="hold"/>
                                        <p:tgtEl>
                                          <p:spTgt spid="24"/>
                                        </p:tgtEl>
                                        <p:attrNameLst>
                                          <p:attrName>ppt_x</p:attrName>
                                        </p:attrNameLst>
                                      </p:cBhvr>
                                      <p:tavLst>
                                        <p:tav tm="0">
                                          <p:val>
                                            <p:strVal val="1+#ppt_w/2"/>
                                          </p:val>
                                        </p:tav>
                                        <p:tav tm="100000">
                                          <p:val>
                                            <p:strVal val="#ppt_x"/>
                                          </p:val>
                                        </p:tav>
                                      </p:tavLst>
                                    </p:anim>
                                    <p:anim calcmode="lin" valueType="num">
                                      <p:cBhvr additive="base">
                                        <p:cTn id="42"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0-#ppt_w/2"/>
                                          </p:val>
                                        </p:tav>
                                        <p:tav tm="100000">
                                          <p:val>
                                            <p:strVal val="#ppt_x"/>
                                          </p:val>
                                        </p:tav>
                                      </p:tavLst>
                                    </p:anim>
                                    <p:anim calcmode="lin" valueType="num">
                                      <p:cBhvr additive="base">
                                        <p:cTn id="48" dur="10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0-#ppt_w/2"/>
                                          </p:val>
                                        </p:tav>
                                        <p:tav tm="100000">
                                          <p:val>
                                            <p:strVal val="#ppt_x"/>
                                          </p:val>
                                        </p:tav>
                                      </p:tavLst>
                                    </p:anim>
                                    <p:anim calcmode="lin" valueType="num">
                                      <p:cBhvr additive="base">
                                        <p:cTn id="52"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p:bldP spid="20" grpId="0" animBg="1"/>
      <p:bldP spid="21" grpId="0"/>
      <p:bldP spid="23" grpId="0" animBg="1"/>
      <p:bldP spid="24" grpId="0"/>
      <p:bldP spid="25" grpId="0" animBg="1"/>
      <p:bldP spid="26"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p:txBody>
          <a:bodyPr/>
          <a:lstStyle/>
          <a:p>
            <a:pPr>
              <a:defRPr/>
            </a:pPr>
            <a:fld id="{4DEDA6CB-20E3-48E6-AEB3-BB7AFB0A9769}" type="slidenum">
              <a:rPr lang="en-US"/>
              <a:pPr>
                <a:defRPr/>
              </a:pPr>
              <a:t>22</a:t>
            </a:fld>
            <a:endParaRPr lang="en-US"/>
          </a:p>
        </p:txBody>
      </p:sp>
      <p:sp>
        <p:nvSpPr>
          <p:cNvPr id="15365" name="Oval 4"/>
          <p:cNvSpPr>
            <a:spLocks noChangeArrowheads="1"/>
          </p:cNvSpPr>
          <p:nvPr/>
        </p:nvSpPr>
        <p:spPr bwMode="auto">
          <a:xfrm>
            <a:off x="1752600" y="1409700"/>
            <a:ext cx="4876800" cy="4953000"/>
          </a:xfrm>
          <a:prstGeom prst="ellipse">
            <a:avLst/>
          </a:prstGeom>
          <a:solidFill>
            <a:schemeClr val="bg1">
              <a:lumMod val="40000"/>
              <a:lumOff val="60000"/>
            </a:schemeClr>
          </a:solidFill>
          <a:ln w="28575">
            <a:solidFill>
              <a:schemeClr val="tx1"/>
            </a:solidFill>
            <a:round/>
            <a:headEnd/>
            <a:tailEnd/>
          </a:ln>
        </p:spPr>
        <p:txBody>
          <a:bodyPr wrap="none" anchor="ctr"/>
          <a:lstStyle/>
          <a:p>
            <a:pPr algn="ctr">
              <a:defRPr/>
            </a:pPr>
            <a:endParaRPr lang="id-ID">
              <a:latin typeface="Arial" charset="0"/>
            </a:endParaRPr>
          </a:p>
        </p:txBody>
      </p:sp>
      <p:sp>
        <p:nvSpPr>
          <p:cNvPr id="24581" name="Line 5"/>
          <p:cNvSpPr>
            <a:spLocks noChangeShapeType="1"/>
          </p:cNvSpPr>
          <p:nvPr/>
        </p:nvSpPr>
        <p:spPr bwMode="auto">
          <a:xfrm>
            <a:off x="1752600" y="3886200"/>
            <a:ext cx="4876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2" name="Line 6"/>
          <p:cNvSpPr>
            <a:spLocks noChangeShapeType="1"/>
          </p:cNvSpPr>
          <p:nvPr/>
        </p:nvSpPr>
        <p:spPr bwMode="auto">
          <a:xfrm>
            <a:off x="4191000" y="1371600"/>
            <a:ext cx="0" cy="495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7"/>
          <p:cNvSpPr txBox="1">
            <a:spLocks noChangeArrowheads="1"/>
          </p:cNvSpPr>
          <p:nvPr/>
        </p:nvSpPr>
        <p:spPr bwMode="auto">
          <a:xfrm>
            <a:off x="3276600" y="838200"/>
            <a:ext cx="2403475" cy="523875"/>
          </a:xfrm>
          <a:prstGeom prst="rect">
            <a:avLst/>
          </a:prstGeom>
          <a:noFill/>
          <a:ln w="9525">
            <a:noFill/>
            <a:miter lim="800000"/>
            <a:headEnd/>
            <a:tailEnd/>
          </a:ln>
        </p:spPr>
        <p:txBody>
          <a:bodyPr wrap="none">
            <a:spAutoFit/>
          </a:bodyPr>
          <a:lstStyle/>
          <a:p>
            <a:pPr algn="ctr">
              <a:defRPr/>
            </a:pPr>
            <a:r>
              <a:rPr lang="en-US" sz="1400" b="1" dirty="0">
                <a:solidFill>
                  <a:schemeClr val="accent5">
                    <a:lumMod val="50000"/>
                  </a:schemeClr>
                </a:solidFill>
                <a:latin typeface="Arial" charset="0"/>
              </a:rPr>
              <a:t>CONCRETE EXPERIENCE</a:t>
            </a:r>
          </a:p>
          <a:p>
            <a:pPr algn="ctr">
              <a:defRPr/>
            </a:pPr>
            <a:r>
              <a:rPr lang="en-US" sz="1400" b="1" dirty="0">
                <a:solidFill>
                  <a:schemeClr val="accent5">
                    <a:lumMod val="50000"/>
                  </a:schemeClr>
                </a:solidFill>
                <a:latin typeface="Arial" charset="0"/>
              </a:rPr>
              <a:t>“Feeling”</a:t>
            </a:r>
          </a:p>
        </p:txBody>
      </p:sp>
      <p:sp>
        <p:nvSpPr>
          <p:cNvPr id="9" name="Text Box 8"/>
          <p:cNvSpPr txBox="1">
            <a:spLocks noChangeArrowheads="1"/>
          </p:cNvSpPr>
          <p:nvPr/>
        </p:nvSpPr>
        <p:spPr bwMode="auto">
          <a:xfrm>
            <a:off x="0" y="3505200"/>
            <a:ext cx="1641475" cy="646113"/>
          </a:xfrm>
          <a:prstGeom prst="rect">
            <a:avLst/>
          </a:prstGeom>
          <a:noFill/>
          <a:ln w="9525">
            <a:noFill/>
            <a:miter lim="800000"/>
            <a:headEnd/>
            <a:tailEnd/>
          </a:ln>
        </p:spPr>
        <p:txBody>
          <a:bodyPr wrap="none">
            <a:spAutoFit/>
          </a:bodyPr>
          <a:lstStyle/>
          <a:p>
            <a:pPr algn="ctr">
              <a:defRPr/>
            </a:pPr>
            <a:r>
              <a:rPr lang="en-US" sz="1200" b="1" dirty="0">
                <a:solidFill>
                  <a:schemeClr val="accent5">
                    <a:lumMod val="50000"/>
                  </a:schemeClr>
                </a:solidFill>
                <a:latin typeface="Arial" charset="0"/>
              </a:rPr>
              <a:t>ACTIVE</a:t>
            </a:r>
          </a:p>
          <a:p>
            <a:pPr algn="ctr">
              <a:defRPr/>
            </a:pPr>
            <a:r>
              <a:rPr lang="en-US" sz="1200" b="1" dirty="0">
                <a:solidFill>
                  <a:schemeClr val="accent5">
                    <a:lumMod val="50000"/>
                  </a:schemeClr>
                </a:solidFill>
                <a:latin typeface="Arial" charset="0"/>
              </a:rPr>
              <a:t>EXPERIMENTATION</a:t>
            </a:r>
          </a:p>
          <a:p>
            <a:pPr algn="ctr">
              <a:defRPr/>
            </a:pPr>
            <a:r>
              <a:rPr lang="en-US" sz="1200" b="1" dirty="0">
                <a:solidFill>
                  <a:schemeClr val="accent5">
                    <a:lumMod val="50000"/>
                  </a:schemeClr>
                </a:solidFill>
                <a:latin typeface="Arial" charset="0"/>
              </a:rPr>
              <a:t>“Doing”</a:t>
            </a:r>
          </a:p>
        </p:txBody>
      </p:sp>
      <p:sp>
        <p:nvSpPr>
          <p:cNvPr id="10" name="Text Box 9"/>
          <p:cNvSpPr txBox="1">
            <a:spLocks noChangeArrowheads="1"/>
          </p:cNvSpPr>
          <p:nvPr/>
        </p:nvSpPr>
        <p:spPr bwMode="auto">
          <a:xfrm>
            <a:off x="2819400" y="6400800"/>
            <a:ext cx="2732088" cy="457200"/>
          </a:xfrm>
          <a:prstGeom prst="rect">
            <a:avLst/>
          </a:prstGeom>
          <a:noFill/>
          <a:ln w="9525">
            <a:noFill/>
            <a:miter lim="800000"/>
            <a:headEnd/>
            <a:tailEnd/>
          </a:ln>
        </p:spPr>
        <p:txBody>
          <a:bodyPr wrap="none">
            <a:spAutoFit/>
          </a:bodyPr>
          <a:lstStyle/>
          <a:p>
            <a:pPr algn="ctr">
              <a:defRPr/>
            </a:pPr>
            <a:r>
              <a:rPr lang="en-US" sz="1200" b="1" dirty="0">
                <a:solidFill>
                  <a:schemeClr val="accent5">
                    <a:lumMod val="25000"/>
                  </a:schemeClr>
                </a:solidFill>
                <a:latin typeface="Arial" charset="0"/>
              </a:rPr>
              <a:t>ABSTRACT CONCEPTUALIZATION</a:t>
            </a:r>
          </a:p>
          <a:p>
            <a:pPr algn="ctr">
              <a:defRPr/>
            </a:pPr>
            <a:r>
              <a:rPr lang="en-US" sz="1200" b="1" dirty="0">
                <a:solidFill>
                  <a:schemeClr val="accent5">
                    <a:lumMod val="25000"/>
                  </a:schemeClr>
                </a:solidFill>
                <a:latin typeface="Arial" charset="0"/>
              </a:rPr>
              <a:t>“Thinking”</a:t>
            </a:r>
          </a:p>
        </p:txBody>
      </p:sp>
      <p:sp>
        <p:nvSpPr>
          <p:cNvPr id="11" name="Text Box 10"/>
          <p:cNvSpPr txBox="1">
            <a:spLocks noChangeArrowheads="1"/>
          </p:cNvSpPr>
          <p:nvPr/>
        </p:nvSpPr>
        <p:spPr bwMode="auto">
          <a:xfrm>
            <a:off x="6918325" y="3690938"/>
            <a:ext cx="1287463" cy="646112"/>
          </a:xfrm>
          <a:prstGeom prst="rect">
            <a:avLst/>
          </a:prstGeom>
          <a:noFill/>
          <a:ln w="9525">
            <a:noFill/>
            <a:miter lim="800000"/>
            <a:headEnd/>
            <a:tailEnd/>
          </a:ln>
        </p:spPr>
        <p:txBody>
          <a:bodyPr wrap="none">
            <a:spAutoFit/>
          </a:bodyPr>
          <a:lstStyle/>
          <a:p>
            <a:pPr algn="ctr">
              <a:defRPr/>
            </a:pPr>
            <a:r>
              <a:rPr lang="en-US" sz="1200" b="1" dirty="0">
                <a:solidFill>
                  <a:schemeClr val="accent5">
                    <a:lumMod val="25000"/>
                  </a:schemeClr>
                </a:solidFill>
                <a:latin typeface="Arial" charset="0"/>
              </a:rPr>
              <a:t>REFLECTIVE</a:t>
            </a:r>
          </a:p>
          <a:p>
            <a:pPr algn="ctr">
              <a:defRPr/>
            </a:pPr>
            <a:r>
              <a:rPr lang="en-US" sz="1200" b="1" dirty="0">
                <a:solidFill>
                  <a:schemeClr val="accent5">
                    <a:lumMod val="25000"/>
                  </a:schemeClr>
                </a:solidFill>
                <a:latin typeface="Arial" charset="0"/>
              </a:rPr>
              <a:t>OBSERVATION</a:t>
            </a:r>
          </a:p>
          <a:p>
            <a:pPr algn="ctr">
              <a:defRPr/>
            </a:pPr>
            <a:r>
              <a:rPr lang="en-US" sz="1200" b="1" dirty="0">
                <a:solidFill>
                  <a:schemeClr val="accent5">
                    <a:lumMod val="25000"/>
                  </a:schemeClr>
                </a:solidFill>
                <a:latin typeface="Arial" charset="0"/>
              </a:rPr>
              <a:t>“Watching”</a:t>
            </a:r>
          </a:p>
        </p:txBody>
      </p:sp>
      <p:sp>
        <p:nvSpPr>
          <p:cNvPr id="12" name="Text Box 12"/>
          <p:cNvSpPr txBox="1">
            <a:spLocks noChangeArrowheads="1"/>
          </p:cNvSpPr>
          <p:nvPr/>
        </p:nvSpPr>
        <p:spPr bwMode="auto">
          <a:xfrm>
            <a:off x="4419600" y="2819400"/>
            <a:ext cx="1627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FF00"/>
                </a:solidFill>
              </a:rPr>
              <a:t>Divergence</a:t>
            </a:r>
            <a:endParaRPr lang="id-ID" b="1">
              <a:solidFill>
                <a:srgbClr val="FFFF00"/>
              </a:solidFill>
            </a:endParaRPr>
          </a:p>
          <a:p>
            <a:r>
              <a:rPr lang="id-ID" sz="1200" b="1">
                <a:solidFill>
                  <a:srgbClr val="FFFF00"/>
                </a:solidFill>
              </a:rPr>
              <a:t>(Berpikir Menyebar)</a:t>
            </a:r>
            <a:endParaRPr lang="en-US" sz="1200" b="1">
              <a:solidFill>
                <a:srgbClr val="FFFF00"/>
              </a:solidFill>
            </a:endParaRPr>
          </a:p>
        </p:txBody>
      </p:sp>
      <p:sp>
        <p:nvSpPr>
          <p:cNvPr id="13" name="Text Box 13"/>
          <p:cNvSpPr txBox="1">
            <a:spLocks noChangeArrowheads="1"/>
          </p:cNvSpPr>
          <p:nvPr/>
        </p:nvSpPr>
        <p:spPr bwMode="auto">
          <a:xfrm>
            <a:off x="2209800" y="2819400"/>
            <a:ext cx="1787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FF00"/>
                </a:solidFill>
              </a:rPr>
              <a:t>Accomodation</a:t>
            </a:r>
            <a:endParaRPr lang="id-ID" b="1">
              <a:solidFill>
                <a:srgbClr val="FFFF00"/>
              </a:solidFill>
            </a:endParaRPr>
          </a:p>
          <a:p>
            <a:r>
              <a:rPr lang="id-ID" sz="1200" b="1">
                <a:solidFill>
                  <a:srgbClr val="FFFF00"/>
                </a:solidFill>
              </a:rPr>
              <a:t>(Memproses)</a:t>
            </a:r>
            <a:endParaRPr lang="en-US" sz="1200" b="1">
              <a:solidFill>
                <a:srgbClr val="FFFF00"/>
              </a:solidFill>
            </a:endParaRPr>
          </a:p>
        </p:txBody>
      </p:sp>
      <p:sp>
        <p:nvSpPr>
          <p:cNvPr id="14" name="Text Box 14"/>
          <p:cNvSpPr txBox="1">
            <a:spLocks noChangeArrowheads="1"/>
          </p:cNvSpPr>
          <p:nvPr/>
        </p:nvSpPr>
        <p:spPr bwMode="auto">
          <a:xfrm>
            <a:off x="2286000" y="4521200"/>
            <a:ext cx="16494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solidFill>
                  <a:srgbClr val="FFFF00"/>
                </a:solidFill>
              </a:rPr>
              <a:t>Convergence</a:t>
            </a:r>
            <a:endParaRPr lang="id-ID" b="1">
              <a:solidFill>
                <a:srgbClr val="FFFF00"/>
              </a:solidFill>
            </a:endParaRPr>
          </a:p>
          <a:p>
            <a:pPr algn="ctr"/>
            <a:r>
              <a:rPr lang="id-ID" sz="1200" b="1">
                <a:solidFill>
                  <a:srgbClr val="FFFF00"/>
                </a:solidFill>
              </a:rPr>
              <a:t>(Berpikir Memusat)</a:t>
            </a:r>
            <a:endParaRPr lang="en-US" sz="1200" b="1">
              <a:solidFill>
                <a:srgbClr val="FFFF00"/>
              </a:solidFill>
            </a:endParaRPr>
          </a:p>
        </p:txBody>
      </p:sp>
      <p:sp>
        <p:nvSpPr>
          <p:cNvPr id="15" name="Text Box 15"/>
          <p:cNvSpPr txBox="1">
            <a:spLocks noChangeArrowheads="1"/>
          </p:cNvSpPr>
          <p:nvPr/>
        </p:nvSpPr>
        <p:spPr bwMode="auto">
          <a:xfrm>
            <a:off x="4419600" y="4495800"/>
            <a:ext cx="16843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solidFill>
                  <a:srgbClr val="FFFF00"/>
                </a:solidFill>
              </a:rPr>
              <a:t>Asssimilation</a:t>
            </a:r>
            <a:endParaRPr lang="id-ID" b="1">
              <a:solidFill>
                <a:srgbClr val="FFFF00"/>
              </a:solidFill>
            </a:endParaRPr>
          </a:p>
          <a:p>
            <a:r>
              <a:rPr lang="id-ID" sz="1200" b="1">
                <a:solidFill>
                  <a:srgbClr val="FFFF00"/>
                </a:solidFill>
              </a:rPr>
              <a:t>(Hubungan pikiran</a:t>
            </a:r>
          </a:p>
          <a:p>
            <a:r>
              <a:rPr lang="id-ID" sz="1200" b="1">
                <a:solidFill>
                  <a:srgbClr val="FFFF00"/>
                </a:solidFill>
              </a:rPr>
              <a:t> dg obyek)</a:t>
            </a:r>
          </a:p>
          <a:p>
            <a:endParaRPr lang="en-US" sz="1200"/>
          </a:p>
        </p:txBody>
      </p:sp>
      <p:sp>
        <p:nvSpPr>
          <p:cNvPr id="16" name="Text Box 16"/>
          <p:cNvSpPr txBox="1">
            <a:spLocks noChangeArrowheads="1"/>
          </p:cNvSpPr>
          <p:nvPr/>
        </p:nvSpPr>
        <p:spPr bwMode="auto">
          <a:xfrm>
            <a:off x="5981700" y="1563688"/>
            <a:ext cx="2181225" cy="584200"/>
          </a:xfrm>
          <a:prstGeom prst="rect">
            <a:avLst/>
          </a:prstGeom>
          <a:noFill/>
          <a:ln w="9525">
            <a:noFill/>
            <a:miter lim="800000"/>
            <a:headEnd/>
            <a:tailEnd/>
          </a:ln>
        </p:spPr>
        <p:txBody>
          <a:bodyPr wrap="none">
            <a:spAutoFit/>
          </a:bodyPr>
          <a:lstStyle/>
          <a:p>
            <a:pPr>
              <a:defRPr/>
            </a:pPr>
            <a:r>
              <a:rPr lang="en-US" sz="1400" dirty="0">
                <a:solidFill>
                  <a:schemeClr val="accent5">
                    <a:lumMod val="50000"/>
                  </a:schemeClr>
                </a:solidFill>
                <a:latin typeface="Arial" charset="0"/>
              </a:rPr>
              <a:t>Apprehension</a:t>
            </a:r>
          </a:p>
          <a:p>
            <a:pPr>
              <a:defRPr/>
            </a:pPr>
            <a:r>
              <a:rPr lang="en-US" sz="1400" dirty="0">
                <a:solidFill>
                  <a:schemeClr val="accent5">
                    <a:lumMod val="50000"/>
                  </a:schemeClr>
                </a:solidFill>
                <a:latin typeface="Arial" charset="0"/>
              </a:rPr>
              <a:t>(</a:t>
            </a:r>
            <a:r>
              <a:rPr lang="en-US" sz="1400" dirty="0" err="1">
                <a:solidFill>
                  <a:schemeClr val="accent5">
                    <a:lumMod val="50000"/>
                  </a:schemeClr>
                </a:solidFill>
                <a:latin typeface="Arial" charset="0"/>
              </a:rPr>
              <a:t>penangkapan</a:t>
            </a:r>
            <a:r>
              <a:rPr lang="en-US" sz="1400" dirty="0">
                <a:solidFill>
                  <a:schemeClr val="accent5">
                    <a:lumMod val="50000"/>
                  </a:schemeClr>
                </a:solidFill>
                <a:latin typeface="Arial" charset="0"/>
              </a:rPr>
              <a:t> </a:t>
            </a:r>
            <a:r>
              <a:rPr lang="en-US" sz="1400" dirty="0" err="1">
                <a:solidFill>
                  <a:schemeClr val="accent5">
                    <a:lumMod val="50000"/>
                  </a:schemeClr>
                </a:solidFill>
                <a:latin typeface="Arial" charset="0"/>
              </a:rPr>
              <a:t>langsung</a:t>
            </a:r>
            <a:r>
              <a:rPr lang="en-US" dirty="0">
                <a:latin typeface="Arial" charset="0"/>
              </a:rPr>
              <a:t>)</a:t>
            </a:r>
          </a:p>
        </p:txBody>
      </p:sp>
      <p:sp>
        <p:nvSpPr>
          <p:cNvPr id="17" name="Text Box 17"/>
          <p:cNvSpPr txBox="1">
            <a:spLocks noChangeArrowheads="1"/>
          </p:cNvSpPr>
          <p:nvPr/>
        </p:nvSpPr>
        <p:spPr bwMode="auto">
          <a:xfrm>
            <a:off x="6962775" y="4383088"/>
            <a:ext cx="1466850" cy="641350"/>
          </a:xfrm>
          <a:prstGeom prst="rect">
            <a:avLst/>
          </a:prstGeom>
          <a:noFill/>
          <a:ln w="9525">
            <a:noFill/>
            <a:miter lim="800000"/>
            <a:headEnd/>
            <a:tailEnd/>
          </a:ln>
        </p:spPr>
        <p:txBody>
          <a:bodyPr wrap="none">
            <a:spAutoFit/>
          </a:bodyPr>
          <a:lstStyle/>
          <a:p>
            <a:pPr>
              <a:defRPr/>
            </a:pPr>
            <a:r>
              <a:rPr lang="en-US" dirty="0">
                <a:solidFill>
                  <a:schemeClr val="accent6">
                    <a:lumMod val="75000"/>
                  </a:schemeClr>
                </a:solidFill>
                <a:latin typeface="Arial" charset="0"/>
              </a:rPr>
              <a:t>Intention</a:t>
            </a:r>
          </a:p>
          <a:p>
            <a:pPr>
              <a:defRPr/>
            </a:pPr>
            <a:r>
              <a:rPr lang="en-US" dirty="0">
                <a:solidFill>
                  <a:schemeClr val="accent6">
                    <a:lumMod val="75000"/>
                  </a:schemeClr>
                </a:solidFill>
                <a:latin typeface="Arial" charset="0"/>
              </a:rPr>
              <a:t>(</a:t>
            </a:r>
            <a:r>
              <a:rPr lang="en-US" dirty="0" err="1">
                <a:solidFill>
                  <a:schemeClr val="accent6">
                    <a:lumMod val="75000"/>
                  </a:schemeClr>
                </a:solidFill>
                <a:latin typeface="Arial" charset="0"/>
              </a:rPr>
              <a:t>pemusatan</a:t>
            </a:r>
            <a:r>
              <a:rPr lang="en-US" dirty="0">
                <a:solidFill>
                  <a:schemeClr val="accent6">
                    <a:lumMod val="75000"/>
                  </a:schemeClr>
                </a:solidFill>
                <a:latin typeface="Arial" charset="0"/>
              </a:rPr>
              <a:t>)</a:t>
            </a:r>
          </a:p>
        </p:txBody>
      </p:sp>
      <p:sp>
        <p:nvSpPr>
          <p:cNvPr id="18" name="Text Box 18"/>
          <p:cNvSpPr txBox="1">
            <a:spLocks noChangeArrowheads="1"/>
          </p:cNvSpPr>
          <p:nvPr/>
        </p:nvSpPr>
        <p:spPr bwMode="auto">
          <a:xfrm>
            <a:off x="6149975" y="5351463"/>
            <a:ext cx="1447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a:solidFill>
                  <a:schemeClr val="bg1"/>
                </a:solidFill>
              </a:rPr>
              <a:t>Comprehension</a:t>
            </a:r>
          </a:p>
          <a:p>
            <a:r>
              <a:rPr lang="en-US" sz="1400">
                <a:solidFill>
                  <a:schemeClr val="bg1"/>
                </a:solidFill>
              </a:rPr>
              <a:t>(pemahaman)</a:t>
            </a:r>
          </a:p>
        </p:txBody>
      </p:sp>
      <p:sp>
        <p:nvSpPr>
          <p:cNvPr id="19" name="Text Box 19"/>
          <p:cNvSpPr txBox="1">
            <a:spLocks noChangeArrowheads="1"/>
          </p:cNvSpPr>
          <p:nvPr/>
        </p:nvSpPr>
        <p:spPr bwMode="auto">
          <a:xfrm>
            <a:off x="290513" y="4178300"/>
            <a:ext cx="1339850" cy="641350"/>
          </a:xfrm>
          <a:prstGeom prst="rect">
            <a:avLst/>
          </a:prstGeom>
          <a:noFill/>
          <a:ln w="9525">
            <a:noFill/>
            <a:miter lim="800000"/>
            <a:headEnd/>
            <a:tailEnd/>
          </a:ln>
        </p:spPr>
        <p:txBody>
          <a:bodyPr wrap="none">
            <a:spAutoFit/>
          </a:bodyPr>
          <a:lstStyle/>
          <a:p>
            <a:pPr>
              <a:defRPr/>
            </a:pPr>
            <a:r>
              <a:rPr lang="en-US" dirty="0" err="1">
                <a:solidFill>
                  <a:schemeClr val="accent6">
                    <a:lumMod val="75000"/>
                  </a:schemeClr>
                </a:solidFill>
                <a:latin typeface="Arial" charset="0"/>
              </a:rPr>
              <a:t>Extention</a:t>
            </a:r>
            <a:endParaRPr lang="en-US" dirty="0">
              <a:solidFill>
                <a:schemeClr val="accent6">
                  <a:lumMod val="75000"/>
                </a:schemeClr>
              </a:solidFill>
              <a:latin typeface="Arial" charset="0"/>
            </a:endParaRPr>
          </a:p>
          <a:p>
            <a:pPr>
              <a:defRPr/>
            </a:pPr>
            <a:r>
              <a:rPr lang="en-US" dirty="0">
                <a:solidFill>
                  <a:schemeClr val="accent6">
                    <a:lumMod val="75000"/>
                  </a:schemeClr>
                </a:solidFill>
                <a:latin typeface="Arial" charset="0"/>
              </a:rPr>
              <a:t>(</a:t>
            </a:r>
            <a:r>
              <a:rPr lang="en-US" dirty="0" err="1">
                <a:solidFill>
                  <a:schemeClr val="accent6">
                    <a:lumMod val="75000"/>
                  </a:schemeClr>
                </a:solidFill>
                <a:latin typeface="Arial" charset="0"/>
              </a:rPr>
              <a:t>perluasan</a:t>
            </a:r>
            <a:r>
              <a:rPr lang="en-US" dirty="0">
                <a:solidFill>
                  <a:schemeClr val="accent6">
                    <a:lumMod val="75000"/>
                  </a:schemeClr>
                </a:solidFill>
                <a:latin typeface="Arial" charset="0"/>
              </a:rPr>
              <a:t>)</a:t>
            </a:r>
          </a:p>
        </p:txBody>
      </p:sp>
      <p:sp>
        <p:nvSpPr>
          <p:cNvPr id="20" name="Line 21"/>
          <p:cNvSpPr>
            <a:spLocks noChangeShapeType="1"/>
          </p:cNvSpPr>
          <p:nvPr/>
        </p:nvSpPr>
        <p:spPr bwMode="auto">
          <a:xfrm>
            <a:off x="7696200" y="42672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22"/>
          <p:cNvSpPr>
            <a:spLocks noChangeShapeType="1"/>
          </p:cNvSpPr>
          <p:nvPr/>
        </p:nvSpPr>
        <p:spPr bwMode="auto">
          <a:xfrm flipV="1">
            <a:off x="5486400" y="6096000"/>
            <a:ext cx="609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Line 23"/>
          <p:cNvSpPr>
            <a:spLocks noChangeShapeType="1"/>
          </p:cNvSpPr>
          <p:nvPr/>
        </p:nvSpPr>
        <p:spPr bwMode="auto">
          <a:xfrm>
            <a:off x="762000" y="4114800"/>
            <a:ext cx="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Line 24"/>
          <p:cNvSpPr>
            <a:spLocks noChangeShapeType="1"/>
          </p:cNvSpPr>
          <p:nvPr/>
        </p:nvSpPr>
        <p:spPr bwMode="auto">
          <a:xfrm>
            <a:off x="5638800" y="1066800"/>
            <a:ext cx="5334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TextBox 24"/>
          <p:cNvSpPr txBox="1"/>
          <p:nvPr/>
        </p:nvSpPr>
        <p:spPr>
          <a:xfrm>
            <a:off x="152400" y="228600"/>
            <a:ext cx="3236913" cy="646113"/>
          </a:xfrm>
          <a:prstGeom prst="rect">
            <a:avLst/>
          </a:prstGeom>
          <a:noFill/>
        </p:spPr>
        <p:txBody>
          <a:bodyPr wrap="none">
            <a:spAutoFit/>
          </a:bodyPr>
          <a:lstStyle/>
          <a:p>
            <a:pPr>
              <a:defRPr/>
            </a:pPr>
            <a:r>
              <a:rPr lang="en-US" dirty="0">
                <a:solidFill>
                  <a:schemeClr val="accent5">
                    <a:lumMod val="50000"/>
                  </a:schemeClr>
                </a:solidFill>
                <a:latin typeface="Arial" charset="0"/>
              </a:rPr>
              <a:t>STRUCTURE OF LEARNING</a:t>
            </a:r>
            <a:br>
              <a:rPr lang="en-US" dirty="0">
                <a:solidFill>
                  <a:schemeClr val="accent5">
                    <a:lumMod val="50000"/>
                  </a:schemeClr>
                </a:solidFill>
                <a:latin typeface="Arial" charset="0"/>
              </a:rPr>
            </a:br>
            <a:r>
              <a:rPr lang="en-US" dirty="0">
                <a:solidFill>
                  <a:schemeClr val="accent5">
                    <a:lumMod val="50000"/>
                  </a:schemeClr>
                </a:solidFill>
                <a:latin typeface="Arial" charset="0"/>
              </a:rPr>
              <a:t>(Kolb:1986)</a:t>
            </a:r>
            <a:endParaRPr lang="id-ID" dirty="0">
              <a:solidFill>
                <a:schemeClr val="accent5">
                  <a:lumMod val="50000"/>
                </a:schemeClr>
              </a:solidFill>
              <a:latin typeface="Arial" charset="0"/>
            </a:endParaRPr>
          </a:p>
        </p:txBody>
      </p:sp>
      <p:pic>
        <p:nvPicPr>
          <p:cNvPr id="2460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3233738"/>
            <a:ext cx="1384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41275"/>
            <a:ext cx="11557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602" name="Straight Connector 2"/>
          <p:cNvCxnSpPr>
            <a:cxnSpLocks noChangeShapeType="1"/>
          </p:cNvCxnSpPr>
          <p:nvPr/>
        </p:nvCxnSpPr>
        <p:spPr bwMode="auto">
          <a:xfrm>
            <a:off x="6918325" y="2205038"/>
            <a:ext cx="44450" cy="2333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ppt_x"/>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ppt_x"/>
                                          </p:val>
                                        </p:tav>
                                        <p:tav tm="100000">
                                          <p:val>
                                            <p:strVal val="#ppt_x"/>
                                          </p:val>
                                        </p:tav>
                                      </p:tavLst>
                                    </p:anim>
                                    <p:anim calcmode="lin" valueType="num">
                                      <p:cBhvr additive="base">
                                        <p:cTn id="22"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dissolve">
                                      <p:cBhvr>
                                        <p:cTn id="50" dur="5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ssolve">
                                      <p:cBhvr>
                                        <p:cTn id="55" dur="500"/>
                                        <p:tgtEl>
                                          <p:spTgt spid="1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ssolv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animBg="1"/>
      <p:bldP spid="21" grpId="0" animBg="1"/>
      <p:bldP spid="22"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3"/>
          <p:cNvCxnSpPr>
            <a:cxnSpLocks noChangeShapeType="1"/>
          </p:cNvCxnSpPr>
          <p:nvPr/>
        </p:nvCxnSpPr>
        <p:spPr bwMode="auto">
          <a:xfrm>
            <a:off x="0" y="722313"/>
            <a:ext cx="9144000" cy="0"/>
          </a:xfrm>
          <a:prstGeom prst="straightConnector1">
            <a:avLst/>
          </a:prstGeom>
          <a:ln>
            <a:headEnd/>
            <a:tailEnd/>
          </a:ln>
        </p:spPr>
        <p:style>
          <a:lnRef idx="2">
            <a:schemeClr val="accent1"/>
          </a:lnRef>
          <a:fillRef idx="0">
            <a:schemeClr val="accent1"/>
          </a:fillRef>
          <a:effectRef idx="1">
            <a:schemeClr val="accent1"/>
          </a:effectRef>
          <a:fontRef idx="minor">
            <a:schemeClr val="tx1"/>
          </a:fontRef>
        </p:style>
      </p:cxnSp>
      <p:sp>
        <p:nvSpPr>
          <p:cNvPr id="4" name="Slide Number Placeholder 2"/>
          <p:cNvSpPr txBox="1"/>
          <p:nvPr/>
        </p:nvSpPr>
        <p:spPr>
          <a:xfrm>
            <a:off x="8651875" y="6492875"/>
            <a:ext cx="492125" cy="365125"/>
          </a:xfrm>
          <a:prstGeom prst="rect">
            <a:avLst/>
          </a:prstGeom>
          <a:solidFill>
            <a:srgbClr val="800000"/>
          </a:solidFill>
          <a:ln>
            <a:noFill/>
          </a:ln>
        </p:spPr>
        <p:txBody>
          <a:bodyPr anchor="ctr"/>
          <a:lstStyle/>
          <a:p>
            <a:pPr algn="r">
              <a:defRPr/>
            </a:pPr>
            <a:fld id="{1FD2DE0B-018C-41DE-86B4-0AA3821888DC}" type="slidenum">
              <a:rPr lang="en-US" sz="1600" b="1">
                <a:solidFill>
                  <a:schemeClr val="bg1"/>
                </a:solidFill>
                <a:effectLst>
                  <a:outerShdw blurRad="38100" dist="38100" dir="2700000" algn="tl">
                    <a:srgbClr val="000000"/>
                  </a:outerShdw>
                </a:effectLst>
                <a:latin typeface="Calibri" pitchFamily="34" charset="0"/>
              </a:rPr>
              <a:pPr algn="r">
                <a:defRPr/>
              </a:pPr>
              <a:t>23</a:t>
            </a:fld>
            <a:endParaRPr lang="id-ID" sz="1100" b="1" dirty="0">
              <a:solidFill>
                <a:schemeClr val="bg1"/>
              </a:solidFill>
              <a:effectLst>
                <a:outerShdw blurRad="38100" dist="38100" dir="2700000" algn="tl">
                  <a:srgbClr val="000000"/>
                </a:outerShdw>
              </a:effectLst>
              <a:latin typeface="Calibri" pitchFamily="34" charset="0"/>
            </a:endParaRPr>
          </a:p>
        </p:txBody>
      </p:sp>
      <p:pic>
        <p:nvPicPr>
          <p:cNvPr id="25605" name="Picture 6" descr="dikna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613" y="0"/>
            <a:ext cx="68103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http://ibnufajar75.files.wordpress.com/2013/05/kurikulum-bar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7513" y="0"/>
            <a:ext cx="8064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0"/>
          <p:cNvSpPr txBox="1">
            <a:spLocks noChangeArrowheads="1"/>
          </p:cNvSpPr>
          <p:nvPr/>
        </p:nvSpPr>
        <p:spPr bwMode="auto">
          <a:xfrm>
            <a:off x="2519363" y="6237288"/>
            <a:ext cx="6724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200" b="1">
                <a:ea typeface="MS PGothic" pitchFamily="34" charset="-128"/>
              </a:rPr>
              <a:t>Olahan dari Marzano RJ. and Kendal (2007) The New Taxonom -Olahan Winataputra:2014)</a:t>
            </a:r>
          </a:p>
        </p:txBody>
      </p:sp>
      <p:sp>
        <p:nvSpPr>
          <p:cNvPr id="8" name="TextBox 7"/>
          <p:cNvSpPr txBox="1"/>
          <p:nvPr/>
        </p:nvSpPr>
        <p:spPr>
          <a:xfrm>
            <a:off x="1990725" y="300038"/>
            <a:ext cx="4370388" cy="338137"/>
          </a:xfrm>
          <a:prstGeom prst="rect">
            <a:avLst/>
          </a:prstGeom>
          <a:solidFill>
            <a:schemeClr val="tx2">
              <a:lumMod val="20000"/>
              <a:lumOff val="80000"/>
            </a:schemeClr>
          </a:solidFill>
        </p:spPr>
        <p:txBody>
          <a:bodyPr wrap="none">
            <a:spAutoFit/>
          </a:bodyPr>
          <a:lstStyle/>
          <a:p>
            <a:pPr>
              <a:defRPr/>
            </a:pPr>
            <a:r>
              <a:rPr lang="id-ID" sz="1600" b="1" dirty="0">
                <a:solidFill>
                  <a:schemeClr val="bg1"/>
                </a:solidFill>
              </a:rPr>
              <a:t>THE MARZANO’S NEW TAXONOMY (2007</a:t>
            </a:r>
            <a:r>
              <a:rPr lang="id-ID" sz="1600" dirty="0">
                <a:solidFill>
                  <a:schemeClr val="bg1"/>
                </a:solidFill>
              </a:rPr>
              <a:t>)-</a:t>
            </a:r>
          </a:p>
        </p:txBody>
      </p:sp>
      <p:sp>
        <p:nvSpPr>
          <p:cNvPr id="9" name="Oval 3"/>
          <p:cNvSpPr>
            <a:spLocks noChangeArrowheads="1"/>
          </p:cNvSpPr>
          <p:nvPr/>
        </p:nvSpPr>
        <p:spPr bwMode="auto">
          <a:xfrm>
            <a:off x="3527425" y="1119188"/>
            <a:ext cx="5454650" cy="494030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a:defRPr/>
            </a:pPr>
            <a:endParaRPr lang="id-ID" dirty="0"/>
          </a:p>
        </p:txBody>
      </p:sp>
      <p:sp>
        <p:nvSpPr>
          <p:cNvPr id="10" name="Oval 4"/>
          <p:cNvSpPr>
            <a:spLocks noChangeArrowheads="1"/>
          </p:cNvSpPr>
          <p:nvPr/>
        </p:nvSpPr>
        <p:spPr bwMode="auto">
          <a:xfrm>
            <a:off x="4699000" y="1733550"/>
            <a:ext cx="4194175" cy="3829050"/>
          </a:xfrm>
          <a:prstGeom prst="ellipse">
            <a:avLst/>
          </a:prstGeom>
          <a:solidFill>
            <a:schemeClr val="accent1">
              <a:lumMod val="40000"/>
              <a:lumOff val="60000"/>
            </a:schemeClr>
          </a:solidFill>
          <a:ln w="9525">
            <a:solidFill>
              <a:schemeClr val="tx1"/>
            </a:solidFill>
            <a:round/>
            <a:headEnd/>
            <a:tailEnd/>
          </a:ln>
        </p:spPr>
        <p:txBody>
          <a:bodyPr wrap="none" anchor="ctr"/>
          <a:lstStyle/>
          <a:p>
            <a:pPr algn="ctr">
              <a:defRPr/>
            </a:pPr>
            <a:endParaRPr lang="id-ID"/>
          </a:p>
        </p:txBody>
      </p:sp>
      <p:sp>
        <p:nvSpPr>
          <p:cNvPr id="11" name="Oval 5"/>
          <p:cNvSpPr>
            <a:spLocks noChangeArrowheads="1"/>
          </p:cNvSpPr>
          <p:nvPr/>
        </p:nvSpPr>
        <p:spPr bwMode="auto">
          <a:xfrm>
            <a:off x="5543550" y="2265363"/>
            <a:ext cx="3162300" cy="2797175"/>
          </a:xfrm>
          <a:prstGeom prst="ellipse">
            <a:avLst/>
          </a:prstGeom>
          <a:solidFill>
            <a:schemeClr val="accent1">
              <a:lumMod val="60000"/>
              <a:lumOff val="40000"/>
            </a:schemeClr>
          </a:solidFill>
          <a:ln w="9525">
            <a:solidFill>
              <a:schemeClr val="tx1"/>
            </a:solidFill>
            <a:round/>
            <a:headEnd/>
            <a:tailEnd/>
          </a:ln>
        </p:spPr>
        <p:txBody>
          <a:bodyPr wrap="none" anchor="ctr"/>
          <a:lstStyle/>
          <a:p>
            <a:pPr algn="ctr">
              <a:defRPr/>
            </a:pPr>
            <a:endParaRPr lang="id-ID" dirty="0"/>
          </a:p>
        </p:txBody>
      </p:sp>
      <p:sp>
        <p:nvSpPr>
          <p:cNvPr id="25612" name="Text Box 15"/>
          <p:cNvSpPr txBox="1">
            <a:spLocks noChangeArrowheads="1"/>
          </p:cNvSpPr>
          <p:nvPr/>
        </p:nvSpPr>
        <p:spPr bwMode="auto">
          <a:xfrm>
            <a:off x="1514475" y="3886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id-ID">
              <a:ea typeface="MS PGothic" pitchFamily="34" charset="-128"/>
            </a:endParaRPr>
          </a:p>
        </p:txBody>
      </p:sp>
      <p:sp>
        <p:nvSpPr>
          <p:cNvPr id="25613" name="Line 19"/>
          <p:cNvSpPr>
            <a:spLocks noChangeShapeType="1"/>
          </p:cNvSpPr>
          <p:nvPr/>
        </p:nvSpPr>
        <p:spPr bwMode="auto">
          <a:xfrm>
            <a:off x="2809875" y="3048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Oval 13"/>
          <p:cNvSpPr/>
          <p:nvPr/>
        </p:nvSpPr>
        <p:spPr>
          <a:xfrm>
            <a:off x="6815138" y="2852738"/>
            <a:ext cx="1712912" cy="158273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400" b="1" dirty="0"/>
              <a:t>SELF-SYSTEM</a:t>
            </a:r>
          </a:p>
        </p:txBody>
      </p:sp>
      <p:graphicFrame>
        <p:nvGraphicFramePr>
          <p:cNvPr id="15" name="Table 14"/>
          <p:cNvGraphicFramePr>
            <a:graphicFrameLocks noGrp="1"/>
          </p:cNvGraphicFramePr>
          <p:nvPr/>
        </p:nvGraphicFramePr>
        <p:xfrm>
          <a:off x="290513" y="763588"/>
          <a:ext cx="4395787" cy="5487989"/>
        </p:xfrm>
        <a:graphic>
          <a:graphicData uri="http://schemas.openxmlformats.org/drawingml/2006/table">
            <a:tbl>
              <a:tblPr firstRow="1" bandRow="1">
                <a:tableStyleId>{5C22544A-7EE6-4342-B048-85BDC9FD1C3A}</a:tableStyleId>
              </a:tblPr>
              <a:tblGrid>
                <a:gridCol w="1098947"/>
                <a:gridCol w="200358"/>
                <a:gridCol w="898588"/>
                <a:gridCol w="845596"/>
                <a:gridCol w="253351"/>
                <a:gridCol w="1098947"/>
              </a:tblGrid>
              <a:tr h="495635">
                <a:tc gridSpan="6">
                  <a:txBody>
                    <a:bodyPr/>
                    <a:lstStyle/>
                    <a:p>
                      <a:pPr algn="ctr"/>
                      <a:r>
                        <a:rPr lang="id-ID" sz="1600" i="1" dirty="0" smtClean="0">
                          <a:solidFill>
                            <a:schemeClr val="tx1"/>
                          </a:solidFill>
                        </a:rPr>
                        <a:t>Self-System</a:t>
                      </a:r>
                      <a:r>
                        <a:rPr lang="id-ID" sz="1600" dirty="0" smtClean="0">
                          <a:solidFill>
                            <a:schemeClr val="tx1"/>
                          </a:solidFill>
                        </a:rPr>
                        <a:t> (SistemDiri/Pribadi)</a:t>
                      </a:r>
                      <a:endParaRPr lang="id-ID" sz="1600" dirty="0">
                        <a:solidFill>
                          <a:schemeClr val="tx1"/>
                        </a:solidFill>
                      </a:endParaRPr>
                    </a:p>
                  </a:txBody>
                  <a:tcPr marL="84389" marR="84389" marT="45719" marB="45719">
                    <a:solidFill>
                      <a:schemeClr val="accent6">
                        <a:lumMod val="50000"/>
                      </a:schemeClr>
                    </a:solidFill>
                  </a:tcPr>
                </a:tc>
                <a:tc hMerge="1">
                  <a:txBody>
                    <a:bodyPr/>
                    <a:lstStyle/>
                    <a:p>
                      <a:endParaRPr lang="id-ID" dirty="0"/>
                    </a:p>
                  </a:txBody>
                  <a:tcPr/>
                </a:tc>
                <a:tc hMerge="1">
                  <a:txBody>
                    <a:bodyPr/>
                    <a:lstStyle/>
                    <a:p>
                      <a:endParaRPr lang="id-ID"/>
                    </a:p>
                  </a:txBody>
                  <a:tcPr/>
                </a:tc>
                <a:tc hMerge="1">
                  <a:txBody>
                    <a:bodyPr/>
                    <a:lstStyle/>
                    <a:p>
                      <a:endParaRPr lang="id-ID" dirty="0"/>
                    </a:p>
                  </a:txBody>
                  <a:tcPr/>
                </a:tc>
                <a:tc hMerge="1">
                  <a:txBody>
                    <a:bodyPr/>
                    <a:lstStyle/>
                    <a:p>
                      <a:endParaRPr lang="id-ID"/>
                    </a:p>
                  </a:txBody>
                  <a:tcPr/>
                </a:tc>
                <a:tc hMerge="1">
                  <a:txBody>
                    <a:bodyPr/>
                    <a:lstStyle/>
                    <a:p>
                      <a:endParaRPr lang="id-ID" dirty="0"/>
                    </a:p>
                  </a:txBody>
                  <a:tcPr/>
                </a:tc>
              </a:tr>
              <a:tr h="855478">
                <a:tc gridSpan="2">
                  <a:txBody>
                    <a:bodyPr/>
                    <a:lstStyle/>
                    <a:p>
                      <a:r>
                        <a:rPr lang="id-ID" sz="1200" b="1" dirty="0" smtClean="0"/>
                        <a:t>Kepercayaan</a:t>
                      </a:r>
                      <a:r>
                        <a:rPr lang="id-ID" sz="1200" b="1" baseline="0" dirty="0" smtClean="0"/>
                        <a:t> ttg pentingnya pengetahuan</a:t>
                      </a:r>
                      <a:endParaRPr lang="id-ID" sz="1200" b="1" dirty="0"/>
                    </a:p>
                  </a:txBody>
                  <a:tcPr marL="84389" marR="84389" marT="45719" marB="45719"/>
                </a:tc>
                <a:tc hMerge="1">
                  <a:txBody>
                    <a:bodyPr/>
                    <a:lstStyle/>
                    <a:p>
                      <a:endParaRPr lang="id-ID" dirty="0"/>
                    </a:p>
                  </a:txBody>
                  <a:tcPr/>
                </a:tc>
                <a:tc gridSpan="2">
                  <a:txBody>
                    <a:bodyPr/>
                    <a:lstStyle/>
                    <a:p>
                      <a:pPr algn="l"/>
                      <a:r>
                        <a:rPr lang="id-ID" sz="1200" b="1" dirty="0" smtClean="0"/>
                        <a:t>Kepercayaan diri terhadap kemampuan  menangani sesuatu</a:t>
                      </a:r>
                      <a:endParaRPr lang="id-ID" sz="1200" b="1" dirty="0"/>
                    </a:p>
                  </a:txBody>
                  <a:tcPr marL="84389" marR="84389" marT="45719" marB="45719"/>
                </a:tc>
                <a:tc hMerge="1">
                  <a:txBody>
                    <a:bodyPr/>
                    <a:lstStyle/>
                    <a:p>
                      <a:endParaRPr lang="id-ID" dirty="0"/>
                    </a:p>
                  </a:txBody>
                  <a:tcPr/>
                </a:tc>
                <a:tc gridSpan="2">
                  <a:txBody>
                    <a:bodyPr/>
                    <a:lstStyle/>
                    <a:p>
                      <a:r>
                        <a:rPr lang="id-ID" sz="1200" b="1" dirty="0" smtClean="0"/>
                        <a:t>Perasaan terkait pengetahuan</a:t>
                      </a:r>
                      <a:endParaRPr lang="id-ID" sz="1200" b="1" dirty="0"/>
                    </a:p>
                  </a:txBody>
                  <a:tcPr marL="84389" marR="84389" marT="45719" marB="45719"/>
                </a:tc>
                <a:tc hMerge="1">
                  <a:txBody>
                    <a:bodyPr/>
                    <a:lstStyle/>
                    <a:p>
                      <a:endParaRPr lang="id-ID"/>
                    </a:p>
                  </a:txBody>
                  <a:tcPr/>
                </a:tc>
              </a:tr>
              <a:tr h="579172">
                <a:tc gridSpan="6">
                  <a:txBody>
                    <a:bodyPr/>
                    <a:lstStyle/>
                    <a:p>
                      <a:pPr algn="ctr"/>
                      <a:r>
                        <a:rPr lang="id-ID" sz="1600" b="1" i="1" dirty="0" smtClean="0">
                          <a:solidFill>
                            <a:schemeClr val="tx1"/>
                          </a:solidFill>
                        </a:rPr>
                        <a:t>Metacognitive-System</a:t>
                      </a:r>
                      <a:r>
                        <a:rPr lang="id-ID" sz="1600" b="1" dirty="0" smtClean="0">
                          <a:solidFill>
                            <a:schemeClr val="tx1"/>
                          </a:solidFill>
                        </a:rPr>
                        <a:t> (Sistem Metakognisi)</a:t>
                      </a:r>
                      <a:endParaRPr lang="id-ID" sz="1600" b="1" dirty="0">
                        <a:solidFill>
                          <a:schemeClr val="tx1"/>
                        </a:solidFill>
                      </a:endParaRPr>
                    </a:p>
                  </a:txBody>
                  <a:tcPr marL="84389" marR="84389" marT="45719" marB="45719">
                    <a:solidFill>
                      <a:schemeClr val="accent6">
                        <a:lumMod val="75000"/>
                      </a:schemeClr>
                    </a:solidFill>
                  </a:tcPr>
                </a:tc>
                <a:tc hMerge="1">
                  <a:txBody>
                    <a:bodyPr/>
                    <a:lstStyle/>
                    <a:p>
                      <a:endParaRPr lang="id-ID" dirty="0"/>
                    </a:p>
                  </a:txBody>
                  <a:tcPr/>
                </a:tc>
                <a:tc hMerge="1">
                  <a:txBody>
                    <a:bodyPr/>
                    <a:lstStyle/>
                    <a:p>
                      <a:endParaRPr lang="id-ID"/>
                    </a:p>
                  </a:txBody>
                  <a:tcPr/>
                </a:tc>
                <a:tc hMerge="1">
                  <a:txBody>
                    <a:bodyPr/>
                    <a:lstStyle/>
                    <a:p>
                      <a:endParaRPr lang="id-ID" dirty="0"/>
                    </a:p>
                  </a:txBody>
                  <a:tcPr/>
                </a:tc>
                <a:tc hMerge="1">
                  <a:txBody>
                    <a:bodyPr/>
                    <a:lstStyle/>
                    <a:p>
                      <a:endParaRPr lang="id-ID"/>
                    </a:p>
                  </a:txBody>
                  <a:tcPr/>
                </a:tc>
                <a:tc hMerge="1">
                  <a:txBody>
                    <a:bodyPr/>
                    <a:lstStyle/>
                    <a:p>
                      <a:endParaRPr lang="id-ID" dirty="0"/>
                    </a:p>
                  </a:txBody>
                  <a:tcPr/>
                </a:tc>
              </a:tr>
              <a:tr h="855478">
                <a:tc>
                  <a:txBody>
                    <a:bodyPr/>
                    <a:lstStyle/>
                    <a:p>
                      <a:r>
                        <a:rPr lang="id-ID" sz="1200" b="1" dirty="0" smtClean="0"/>
                        <a:t>Memperjelas tujuan belajar</a:t>
                      </a:r>
                      <a:endParaRPr lang="id-ID" sz="1200" b="1" dirty="0"/>
                    </a:p>
                  </a:txBody>
                  <a:tcPr marL="84389" marR="84389" marT="45719" marB="45719"/>
                </a:tc>
                <a:tc gridSpan="2">
                  <a:txBody>
                    <a:bodyPr/>
                    <a:lstStyle/>
                    <a:p>
                      <a:r>
                        <a:rPr lang="id-ID" sz="1200" b="1" dirty="0" smtClean="0"/>
                        <a:t>Memantau penerapan pengetahuan</a:t>
                      </a:r>
                      <a:endParaRPr lang="id-ID" sz="1200" b="1" dirty="0"/>
                    </a:p>
                  </a:txBody>
                  <a:tcPr marL="84389" marR="84389" marT="45719" marB="45719"/>
                </a:tc>
                <a:tc hMerge="1">
                  <a:txBody>
                    <a:bodyPr/>
                    <a:lstStyle/>
                    <a:p>
                      <a:endParaRPr lang="id-ID"/>
                    </a:p>
                  </a:txBody>
                  <a:tcPr/>
                </a:tc>
                <a:tc gridSpan="2">
                  <a:txBody>
                    <a:bodyPr/>
                    <a:lstStyle/>
                    <a:p>
                      <a:r>
                        <a:rPr lang="id-ID" sz="1200" b="1" dirty="0" smtClean="0"/>
                        <a:t>Memantau kejelasan</a:t>
                      </a:r>
                      <a:endParaRPr lang="id-ID" sz="1200" b="1" dirty="0"/>
                    </a:p>
                  </a:txBody>
                  <a:tcPr marL="84389" marR="84389" marT="45719" marB="45719"/>
                </a:tc>
                <a:tc hMerge="1">
                  <a:txBody>
                    <a:bodyPr/>
                    <a:lstStyle/>
                    <a:p>
                      <a:endParaRPr lang="id-ID"/>
                    </a:p>
                  </a:txBody>
                  <a:tcPr/>
                </a:tc>
                <a:tc>
                  <a:txBody>
                    <a:bodyPr/>
                    <a:lstStyle/>
                    <a:p>
                      <a:r>
                        <a:rPr lang="id-ID" sz="1200" b="1" dirty="0" smtClean="0"/>
                        <a:t>Memantau kecermatan</a:t>
                      </a:r>
                      <a:endParaRPr lang="id-ID" sz="1200" b="1" dirty="0"/>
                    </a:p>
                  </a:txBody>
                  <a:tcPr marL="84389" marR="84389" marT="45719" marB="45719"/>
                </a:tc>
              </a:tr>
              <a:tr h="495635">
                <a:tc gridSpan="6">
                  <a:txBody>
                    <a:bodyPr/>
                    <a:lstStyle/>
                    <a:p>
                      <a:pPr algn="ctr"/>
                      <a:r>
                        <a:rPr lang="id-ID" sz="1600" b="1" i="1" dirty="0" smtClean="0"/>
                        <a:t>Cognitive-System</a:t>
                      </a:r>
                      <a:r>
                        <a:rPr lang="id-ID" sz="1600" b="1" dirty="0" smtClean="0"/>
                        <a:t> (Sistem Berpikir)</a:t>
                      </a:r>
                      <a:endParaRPr lang="id-ID" sz="1600" b="1" dirty="0"/>
                    </a:p>
                  </a:txBody>
                  <a:tcPr marL="84389" marR="84389" marT="45719" marB="45719">
                    <a:solidFill>
                      <a:schemeClr val="accent6">
                        <a:lumMod val="60000"/>
                        <a:lumOff val="40000"/>
                      </a:schemeClr>
                    </a:solid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dirty="0"/>
                    </a:p>
                  </a:txBody>
                  <a:tcPr/>
                </a:tc>
              </a:tr>
              <a:tr h="855478">
                <a:tc>
                  <a:txBody>
                    <a:bodyPr/>
                    <a:lstStyle/>
                    <a:p>
                      <a:r>
                        <a:rPr lang="id-ID" sz="1200" b="1" dirty="0" smtClean="0"/>
                        <a:t>Pengungkapan pengetahuan</a:t>
                      </a:r>
                      <a:endParaRPr lang="id-ID" sz="1200" b="1" dirty="0"/>
                    </a:p>
                  </a:txBody>
                  <a:tcPr marL="84389" marR="84389" marT="45719" marB="45719"/>
                </a:tc>
                <a:tc gridSpan="2">
                  <a:txBody>
                    <a:bodyPr/>
                    <a:lstStyle/>
                    <a:p>
                      <a:r>
                        <a:rPr lang="id-ID" sz="1200" b="1" dirty="0" smtClean="0"/>
                        <a:t>Pemahaman</a:t>
                      </a:r>
                      <a:endParaRPr lang="id-ID" sz="1200" b="1" dirty="0"/>
                    </a:p>
                  </a:txBody>
                  <a:tcPr marL="84389" marR="84389" marT="45719" marB="45719"/>
                </a:tc>
                <a:tc hMerge="1">
                  <a:txBody>
                    <a:bodyPr/>
                    <a:lstStyle/>
                    <a:p>
                      <a:endParaRPr lang="id-ID"/>
                    </a:p>
                  </a:txBody>
                  <a:tcPr/>
                </a:tc>
                <a:tc gridSpan="2">
                  <a:txBody>
                    <a:bodyPr/>
                    <a:lstStyle/>
                    <a:p>
                      <a:r>
                        <a:rPr lang="id-ID" sz="1200" b="1" dirty="0" smtClean="0"/>
                        <a:t>Analisisi/penguraian</a:t>
                      </a:r>
                      <a:endParaRPr lang="id-ID" sz="1200" b="1" dirty="0"/>
                    </a:p>
                  </a:txBody>
                  <a:tcPr marL="84389" marR="84389" marT="45719" marB="45719"/>
                </a:tc>
                <a:tc hMerge="1">
                  <a:txBody>
                    <a:bodyPr/>
                    <a:lstStyle/>
                    <a:p>
                      <a:endParaRPr lang="id-ID"/>
                    </a:p>
                  </a:txBody>
                  <a:tcPr/>
                </a:tc>
                <a:tc>
                  <a:txBody>
                    <a:bodyPr/>
                    <a:lstStyle/>
                    <a:p>
                      <a:r>
                        <a:rPr lang="id-ID" sz="1200" b="1" dirty="0" smtClean="0"/>
                        <a:t>Penggunaan pengetahuan</a:t>
                      </a:r>
                      <a:endParaRPr lang="id-ID" sz="1200" b="1" dirty="0"/>
                    </a:p>
                  </a:txBody>
                  <a:tcPr marL="84389" marR="84389" marT="45719" marB="45719"/>
                </a:tc>
              </a:tr>
              <a:tr h="495635">
                <a:tc gridSpan="6">
                  <a:txBody>
                    <a:bodyPr/>
                    <a:lstStyle/>
                    <a:p>
                      <a:pPr algn="ctr"/>
                      <a:r>
                        <a:rPr lang="id-ID" sz="1600" b="1" i="1" dirty="0" smtClean="0"/>
                        <a:t>Knowledge-Domain </a:t>
                      </a:r>
                      <a:r>
                        <a:rPr lang="id-ID" sz="1600" b="1" dirty="0" smtClean="0"/>
                        <a:t>(Ranah Pengetahuan)</a:t>
                      </a:r>
                      <a:endParaRPr lang="id-ID" sz="1600" b="1" dirty="0"/>
                    </a:p>
                  </a:txBody>
                  <a:tcPr marL="84389" marR="84389" marT="45719" marB="45719">
                    <a:solidFill>
                      <a:schemeClr val="accent6">
                        <a:lumMod val="40000"/>
                        <a:lumOff val="60000"/>
                      </a:schemeClr>
                    </a:solidFill>
                  </a:tcPr>
                </a:tc>
                <a:tc hMerge="1">
                  <a:txBody>
                    <a:bodyPr/>
                    <a:lstStyle/>
                    <a:p>
                      <a:endParaRPr lang="id-ID" dirty="0"/>
                    </a:p>
                  </a:txBody>
                  <a:tcPr/>
                </a:tc>
                <a:tc hMerge="1">
                  <a:txBody>
                    <a:bodyPr/>
                    <a:lstStyle/>
                    <a:p>
                      <a:endParaRPr lang="id-ID"/>
                    </a:p>
                  </a:txBody>
                  <a:tcPr/>
                </a:tc>
                <a:tc hMerge="1">
                  <a:txBody>
                    <a:bodyPr/>
                    <a:lstStyle/>
                    <a:p>
                      <a:endParaRPr lang="id-ID" dirty="0"/>
                    </a:p>
                  </a:txBody>
                  <a:tcPr/>
                </a:tc>
                <a:tc hMerge="1">
                  <a:txBody>
                    <a:bodyPr/>
                    <a:lstStyle/>
                    <a:p>
                      <a:endParaRPr lang="id-ID"/>
                    </a:p>
                  </a:txBody>
                  <a:tcPr/>
                </a:tc>
                <a:tc hMerge="1">
                  <a:txBody>
                    <a:bodyPr/>
                    <a:lstStyle/>
                    <a:p>
                      <a:endParaRPr lang="id-ID" dirty="0"/>
                    </a:p>
                  </a:txBody>
                  <a:tcPr/>
                </a:tc>
              </a:tr>
              <a:tr h="855478">
                <a:tc>
                  <a:txBody>
                    <a:bodyPr/>
                    <a:lstStyle/>
                    <a:p>
                      <a:r>
                        <a:rPr lang="id-ID" sz="1200" b="1" dirty="0" smtClean="0"/>
                        <a:t>Informasi/fakta</a:t>
                      </a:r>
                      <a:endParaRPr lang="id-ID" sz="1200" b="1" dirty="0"/>
                    </a:p>
                  </a:txBody>
                  <a:tcPr marL="84389" marR="84389" marT="45719" marB="45719"/>
                </a:tc>
                <a:tc gridSpan="4">
                  <a:txBody>
                    <a:bodyPr/>
                    <a:lstStyle/>
                    <a:p>
                      <a:pPr algn="ctr"/>
                      <a:r>
                        <a:rPr lang="id-ID" sz="1200" b="1" dirty="0" smtClean="0"/>
                        <a:t>Prosedur Men tal</a:t>
                      </a:r>
                      <a:endParaRPr lang="id-ID" sz="1200" b="1" dirty="0"/>
                    </a:p>
                  </a:txBody>
                  <a:tcPr marL="84389" marR="84389" marT="45719" marB="45719"/>
                </a:tc>
                <a:tc hMerge="1">
                  <a:txBody>
                    <a:bodyPr/>
                    <a:lstStyle/>
                    <a:p>
                      <a:endParaRPr lang="id-ID"/>
                    </a:p>
                  </a:txBody>
                  <a:tcPr/>
                </a:tc>
                <a:tc hMerge="1">
                  <a:txBody>
                    <a:bodyPr/>
                    <a:lstStyle/>
                    <a:p>
                      <a:endParaRPr lang="id-ID" dirty="0"/>
                    </a:p>
                  </a:txBody>
                  <a:tcPr/>
                </a:tc>
                <a:tc hMerge="1">
                  <a:txBody>
                    <a:bodyPr/>
                    <a:lstStyle/>
                    <a:p>
                      <a:endParaRPr lang="id-ID"/>
                    </a:p>
                  </a:txBody>
                  <a:tcPr/>
                </a:tc>
                <a:tc>
                  <a:txBody>
                    <a:bodyPr/>
                    <a:lstStyle/>
                    <a:p>
                      <a:r>
                        <a:rPr lang="id-ID" sz="1200" b="1" dirty="0" smtClean="0"/>
                        <a:t>Prosedur Jasmaniah/Fisik</a:t>
                      </a:r>
                      <a:endParaRPr lang="id-ID" sz="1200" b="1" dirty="0"/>
                    </a:p>
                  </a:txBody>
                  <a:tcPr marL="84389" marR="84389" marT="45719" marB="45719"/>
                </a:tc>
              </a:tr>
            </a:tbl>
          </a:graphicData>
        </a:graphic>
      </p:graphicFrame>
      <p:sp>
        <p:nvSpPr>
          <p:cNvPr id="16" name="Right Arrow 15"/>
          <p:cNvSpPr/>
          <p:nvPr/>
        </p:nvSpPr>
        <p:spPr>
          <a:xfrm>
            <a:off x="4295775" y="3657600"/>
            <a:ext cx="730250" cy="38258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Right Arrow 16"/>
          <p:cNvSpPr/>
          <p:nvPr/>
        </p:nvSpPr>
        <p:spPr>
          <a:xfrm>
            <a:off x="4359275" y="4967288"/>
            <a:ext cx="503238" cy="355600"/>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Right Arrow 17"/>
          <p:cNvSpPr/>
          <p:nvPr/>
        </p:nvSpPr>
        <p:spPr>
          <a:xfrm rot="1727697">
            <a:off x="4297363" y="2635250"/>
            <a:ext cx="1670050" cy="3619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Right Arrow 18"/>
          <p:cNvSpPr/>
          <p:nvPr/>
        </p:nvSpPr>
        <p:spPr>
          <a:xfrm rot="2129326">
            <a:off x="4181475" y="1928813"/>
            <a:ext cx="3286125" cy="342900"/>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TextBox 19"/>
          <p:cNvSpPr txBox="1">
            <a:spLocks noChangeArrowheads="1"/>
          </p:cNvSpPr>
          <p:nvPr/>
        </p:nvSpPr>
        <p:spPr bwMode="auto">
          <a:xfrm>
            <a:off x="5845175" y="3125788"/>
            <a:ext cx="127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000" b="1">
                <a:ea typeface="MS PGothic" pitchFamily="34" charset="-128"/>
              </a:rPr>
              <a:t>METACOGNITIVE </a:t>
            </a:r>
          </a:p>
          <a:p>
            <a:pPr eaLnBrk="1" hangingPunct="1"/>
            <a:r>
              <a:rPr lang="id-ID" sz="1000" b="1">
                <a:ea typeface="MS PGothic" pitchFamily="34" charset="-128"/>
              </a:rPr>
              <a:t>SYSTEM</a:t>
            </a:r>
          </a:p>
        </p:txBody>
      </p:sp>
      <p:sp>
        <p:nvSpPr>
          <p:cNvPr id="21" name="TextBox 20"/>
          <p:cNvSpPr txBox="1">
            <a:spLocks noChangeArrowheads="1"/>
          </p:cNvSpPr>
          <p:nvPr/>
        </p:nvSpPr>
        <p:spPr bwMode="auto">
          <a:xfrm>
            <a:off x="4951413" y="3848100"/>
            <a:ext cx="107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200" b="1">
                <a:ea typeface="MS PGothic" pitchFamily="34" charset="-128"/>
              </a:rPr>
              <a:t>COGNITIVE </a:t>
            </a:r>
          </a:p>
          <a:p>
            <a:pPr eaLnBrk="1" hangingPunct="1"/>
            <a:r>
              <a:rPr lang="id-ID" sz="1200" b="1">
                <a:ea typeface="MS PGothic" pitchFamily="34" charset="-128"/>
              </a:rPr>
              <a:t>SYSTEM</a:t>
            </a:r>
          </a:p>
        </p:txBody>
      </p:sp>
      <p:sp>
        <p:nvSpPr>
          <p:cNvPr id="22" name="TextBox 21"/>
          <p:cNvSpPr txBox="1">
            <a:spLocks noChangeArrowheads="1"/>
          </p:cNvSpPr>
          <p:nvPr/>
        </p:nvSpPr>
        <p:spPr bwMode="auto">
          <a:xfrm>
            <a:off x="4811713" y="5062538"/>
            <a:ext cx="1198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1400" b="1">
                <a:solidFill>
                  <a:schemeClr val="bg1"/>
                </a:solidFill>
                <a:ea typeface="MS PGothic" pitchFamily="34" charset="-128"/>
              </a:rPr>
              <a:t>Knowledge-</a:t>
            </a:r>
          </a:p>
          <a:p>
            <a:pPr eaLnBrk="1" hangingPunct="1"/>
            <a:r>
              <a:rPr lang="id-ID" sz="1400" b="1">
                <a:solidFill>
                  <a:schemeClr val="bg1"/>
                </a:solidFill>
                <a:ea typeface="MS PGothic" pitchFamily="34" charset="-128"/>
              </a:rPr>
              <a:t>Domain</a:t>
            </a:r>
          </a:p>
        </p:txBody>
      </p:sp>
      <p:pic>
        <p:nvPicPr>
          <p:cNvPr id="25662" name="Picture 14" descr="bd0550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086475"/>
            <a:ext cx="806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7513" y="3194050"/>
            <a:ext cx="94456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10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0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2000"/>
                                        <p:tgtEl>
                                          <p:spTgt spid="1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dissolve">
                                      <p:cBhvr>
                                        <p:cTn id="21" dur="2000"/>
                                        <p:tgtEl>
                                          <p:spTgt spid="2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2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3000"/>
                                        <p:tgtEl>
                                          <p:spTgt spid="1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3000"/>
                                        <p:tgtEl>
                                          <p:spTgt spid="2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3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0"/>
                                        <p:tgtEl>
                                          <p:spTgt spid="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P spid="18" grpId="0" animBg="1"/>
      <p:bldP spid="19" grpId="0" animBg="1"/>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txBox="1"/>
          <p:nvPr/>
        </p:nvSpPr>
        <p:spPr>
          <a:xfrm>
            <a:off x="8651875" y="6492875"/>
            <a:ext cx="492125" cy="365125"/>
          </a:xfrm>
          <a:prstGeom prst="rect">
            <a:avLst/>
          </a:prstGeom>
          <a:solidFill>
            <a:srgbClr val="800000"/>
          </a:solidFill>
          <a:ln>
            <a:noFill/>
          </a:ln>
        </p:spPr>
        <p:txBody>
          <a:bodyPr anchor="ctr"/>
          <a:lstStyle/>
          <a:p>
            <a:pPr algn="r" fontAlgn="auto">
              <a:spcBef>
                <a:spcPts val="0"/>
              </a:spcBef>
              <a:spcAft>
                <a:spcPts val="0"/>
              </a:spcAft>
              <a:defRPr/>
            </a:pPr>
            <a:fld id="{1FF2F65E-000B-44DB-A362-7F393EAEF667}" type="slidenum">
              <a:rPr lang="en-US" sz="1600" b="1">
                <a:solidFill>
                  <a:schemeClr val="bg1"/>
                </a:solidFill>
                <a:effectLst>
                  <a:outerShdw blurRad="38100" dist="38100" dir="2700000" algn="tl">
                    <a:srgbClr val="000000"/>
                  </a:outerShdw>
                </a:effectLst>
                <a:latin typeface="Calibri" pitchFamily="34" charset="0"/>
              </a:rPr>
              <a:pPr algn="r" fontAlgn="auto">
                <a:spcBef>
                  <a:spcPts val="0"/>
                </a:spcBef>
                <a:spcAft>
                  <a:spcPts val="0"/>
                </a:spcAft>
                <a:defRPr/>
              </a:pPr>
              <a:t>24</a:t>
            </a:fld>
            <a:endParaRPr lang="id-ID" sz="1100" b="1" dirty="0">
              <a:solidFill>
                <a:schemeClr val="bg1"/>
              </a:solidFill>
              <a:effectLst>
                <a:outerShdw blurRad="38100" dist="38100" dir="2700000" algn="tl">
                  <a:srgbClr val="000000"/>
                </a:outerShdw>
              </a:effectLst>
              <a:latin typeface="Calibri" pitchFamily="34" charset="0"/>
            </a:endParaRPr>
          </a:p>
        </p:txBody>
      </p:sp>
      <p:graphicFrame>
        <p:nvGraphicFramePr>
          <p:cNvPr id="4" name="Table 3"/>
          <p:cNvGraphicFramePr>
            <a:graphicFrameLocks noGrp="1"/>
          </p:cNvGraphicFramePr>
          <p:nvPr/>
        </p:nvGraphicFramePr>
        <p:xfrm>
          <a:off x="4953000" y="1501775"/>
          <a:ext cx="3702051" cy="4489452"/>
        </p:xfrm>
        <a:graphic>
          <a:graphicData uri="http://schemas.openxmlformats.org/drawingml/2006/table">
            <a:tbl>
              <a:tblPr/>
              <a:tblGrid>
                <a:gridCol w="1234017"/>
                <a:gridCol w="1234017"/>
                <a:gridCol w="1234017"/>
              </a:tblGrid>
              <a:tr h="583194">
                <a:tc>
                  <a:txBody>
                    <a:bodyPr/>
                    <a:lstStyle/>
                    <a:p>
                      <a:pPr algn="ctr">
                        <a:spcBef>
                          <a:spcPts val="600"/>
                        </a:spcBef>
                        <a:spcAft>
                          <a:spcPts val="600"/>
                        </a:spcAft>
                      </a:pPr>
                      <a:r>
                        <a:rPr lang="id-ID" sz="1400" b="1" dirty="0" smtClean="0">
                          <a:solidFill>
                            <a:srgbClr val="080CB8"/>
                          </a:solidFill>
                          <a:latin typeface="Times New Roman"/>
                          <a:ea typeface="Times New Roman"/>
                        </a:rPr>
                        <a:t>Sikap</a:t>
                      </a:r>
                      <a:endParaRPr lang="id-ID" sz="1400" b="1" dirty="0">
                        <a:solidFill>
                          <a:srgbClr val="080CB8"/>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Bef>
                          <a:spcPts val="600"/>
                        </a:spcBef>
                        <a:spcAft>
                          <a:spcPts val="600"/>
                        </a:spcAft>
                      </a:pPr>
                      <a:r>
                        <a:rPr lang="id-ID" sz="1400" b="1" dirty="0">
                          <a:solidFill>
                            <a:srgbClr val="080CB8"/>
                          </a:solidFill>
                          <a:latin typeface="Times New Roman"/>
                          <a:ea typeface="Times New Roman"/>
                        </a:rPr>
                        <a:t>Pengetahuan</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Bef>
                          <a:spcPts val="600"/>
                        </a:spcBef>
                        <a:spcAft>
                          <a:spcPts val="600"/>
                        </a:spcAft>
                      </a:pPr>
                      <a:r>
                        <a:rPr lang="id-ID" sz="1400" b="1" dirty="0">
                          <a:solidFill>
                            <a:srgbClr val="080CB8"/>
                          </a:solidFill>
                          <a:latin typeface="Times New Roman"/>
                          <a:ea typeface="Times New Roman"/>
                        </a:rPr>
                        <a:t>Keterampilan</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51043">
                <a:tc>
                  <a:txBody>
                    <a:bodyPr/>
                    <a:lstStyle/>
                    <a:p>
                      <a:pPr algn="just">
                        <a:spcBef>
                          <a:spcPts val="600"/>
                        </a:spcBef>
                        <a:spcAft>
                          <a:spcPts val="600"/>
                        </a:spcAft>
                      </a:pPr>
                      <a:r>
                        <a:rPr lang="en-US" sz="1400" b="1">
                          <a:solidFill>
                            <a:srgbClr val="000000"/>
                          </a:solidFill>
                          <a:latin typeface="Times New Roman"/>
                          <a:ea typeface="Times New Roman"/>
                        </a:rPr>
                        <a:t>Menerima</a:t>
                      </a:r>
                      <a:endParaRPr lang="id-ID" sz="1400" b="1">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Meng</a:t>
                      </a:r>
                      <a:r>
                        <a:rPr lang="id-ID" sz="1400" b="1" dirty="0">
                          <a:solidFill>
                            <a:srgbClr val="000000"/>
                          </a:solidFill>
                          <a:latin typeface="Times New Roman"/>
                          <a:ea typeface="Times New Roman"/>
                        </a:rPr>
                        <a:t>ingat</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Mengamati</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51043">
                <a:tc>
                  <a:txBody>
                    <a:bodyPr/>
                    <a:lstStyle/>
                    <a:p>
                      <a:pPr algn="just">
                        <a:spcBef>
                          <a:spcPts val="600"/>
                        </a:spcBef>
                        <a:spcAft>
                          <a:spcPts val="600"/>
                        </a:spcAft>
                      </a:pPr>
                      <a:r>
                        <a:rPr lang="en-US" sz="1400" b="1">
                          <a:solidFill>
                            <a:srgbClr val="000000"/>
                          </a:solidFill>
                          <a:latin typeface="Times New Roman"/>
                          <a:ea typeface="Times New Roman"/>
                        </a:rPr>
                        <a:t>Menjalanka</a:t>
                      </a:r>
                      <a:r>
                        <a:rPr lang="id-ID" sz="1400" b="1">
                          <a:solidFill>
                            <a:srgbClr val="000000"/>
                          </a:solidFill>
                          <a:latin typeface="Times New Roman"/>
                          <a:ea typeface="Times New Roman"/>
                        </a:rPr>
                        <a:t>n</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a:solidFill>
                            <a:srgbClr val="000000"/>
                          </a:solidFill>
                          <a:latin typeface="Times New Roman"/>
                          <a:ea typeface="Times New Roman"/>
                        </a:rPr>
                        <a:t>Memahami</a:t>
                      </a:r>
                      <a:endParaRPr lang="id-ID" sz="1400" b="1">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Menanya</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51043">
                <a:tc>
                  <a:txBody>
                    <a:bodyPr/>
                    <a:lstStyle/>
                    <a:p>
                      <a:pPr algn="just">
                        <a:spcBef>
                          <a:spcPts val="600"/>
                        </a:spcBef>
                        <a:spcAft>
                          <a:spcPts val="600"/>
                        </a:spcAft>
                      </a:pPr>
                      <a:r>
                        <a:rPr lang="en-US" sz="1400" b="1" dirty="0" err="1">
                          <a:solidFill>
                            <a:srgbClr val="000000"/>
                          </a:solidFill>
                          <a:latin typeface="Times New Roman"/>
                          <a:ea typeface="Times New Roman"/>
                        </a:rPr>
                        <a:t>Menghargai</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a:solidFill>
                            <a:srgbClr val="000000"/>
                          </a:solidFill>
                          <a:latin typeface="Times New Roman"/>
                          <a:ea typeface="Times New Roman"/>
                        </a:rPr>
                        <a:t>Menerapkan</a:t>
                      </a:r>
                      <a:endParaRPr lang="id-ID" sz="1400" b="1">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Mencoba</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51043">
                <a:tc>
                  <a:txBody>
                    <a:bodyPr/>
                    <a:lstStyle/>
                    <a:p>
                      <a:pPr algn="just">
                        <a:spcBef>
                          <a:spcPts val="600"/>
                        </a:spcBef>
                        <a:spcAft>
                          <a:spcPts val="600"/>
                        </a:spcAft>
                      </a:pPr>
                      <a:r>
                        <a:rPr lang="en-US" sz="1400" b="1">
                          <a:solidFill>
                            <a:srgbClr val="000000"/>
                          </a:solidFill>
                          <a:latin typeface="Times New Roman"/>
                          <a:ea typeface="Times New Roman"/>
                        </a:rPr>
                        <a:t>Menghayat</a:t>
                      </a:r>
                      <a:r>
                        <a:rPr lang="id-ID" sz="1400" b="1">
                          <a:solidFill>
                            <a:srgbClr val="000000"/>
                          </a:solidFill>
                          <a:latin typeface="Times New Roman"/>
                          <a:ea typeface="Times New Roman"/>
                        </a:rPr>
                        <a:t>i,</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a:solidFill>
                            <a:srgbClr val="000000"/>
                          </a:solidFill>
                          <a:latin typeface="Times New Roman"/>
                          <a:ea typeface="Times New Roman"/>
                        </a:rPr>
                        <a:t>Menganalis</a:t>
                      </a:r>
                      <a:r>
                        <a:rPr lang="id-ID" sz="1400" b="1">
                          <a:solidFill>
                            <a:srgbClr val="000000"/>
                          </a:solidFill>
                          <a:latin typeface="Times New Roman"/>
                          <a:ea typeface="Times New Roman"/>
                        </a:rPr>
                        <a:t>is</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Menalar</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51043">
                <a:tc>
                  <a:txBody>
                    <a:bodyPr/>
                    <a:lstStyle/>
                    <a:p>
                      <a:pPr algn="just">
                        <a:spcBef>
                          <a:spcPts val="600"/>
                        </a:spcBef>
                        <a:spcAft>
                          <a:spcPts val="600"/>
                        </a:spcAft>
                      </a:pPr>
                      <a:r>
                        <a:rPr lang="en-US" sz="1400" b="1">
                          <a:solidFill>
                            <a:srgbClr val="000000"/>
                          </a:solidFill>
                          <a:latin typeface="Times New Roman"/>
                          <a:ea typeface="Times New Roman"/>
                        </a:rPr>
                        <a:t>Mengamalkan</a:t>
                      </a:r>
                      <a:endParaRPr lang="id-ID" sz="1400" b="1">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a:solidFill>
                            <a:srgbClr val="000000"/>
                          </a:solidFill>
                          <a:latin typeface="Times New Roman"/>
                          <a:ea typeface="Times New Roman"/>
                        </a:rPr>
                        <a:t>Mengevaluasi</a:t>
                      </a:r>
                      <a:endParaRPr lang="id-ID" sz="1400" b="1">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Menyaji</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51043">
                <a:tc>
                  <a:txBody>
                    <a:bodyPr/>
                    <a:lstStyle/>
                    <a:p>
                      <a:pPr algn="just">
                        <a:spcBef>
                          <a:spcPts val="600"/>
                        </a:spcBef>
                        <a:spcAft>
                          <a:spcPts val="600"/>
                        </a:spcAft>
                      </a:pPr>
                      <a:r>
                        <a:rPr lang="id-ID" sz="1400" b="1">
                          <a:solidFill>
                            <a:srgbClr val="000000"/>
                          </a:solidFill>
                          <a:latin typeface="Times New Roman"/>
                          <a:ea typeface="Times New Roman"/>
                        </a:rPr>
                        <a:t>-</a:t>
                      </a: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a:solidFill>
                            <a:srgbClr val="000000"/>
                          </a:solidFill>
                          <a:latin typeface="Times New Roman"/>
                          <a:ea typeface="Times New Roman"/>
                        </a:rPr>
                        <a:t>Mencipta</a:t>
                      </a:r>
                      <a:endParaRPr lang="id-ID" sz="1400" b="1">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Bef>
                          <a:spcPts val="600"/>
                        </a:spcBef>
                        <a:spcAft>
                          <a:spcPts val="600"/>
                        </a:spcAft>
                      </a:pPr>
                      <a:r>
                        <a:rPr lang="en-US" sz="1400" b="1" dirty="0" err="1">
                          <a:solidFill>
                            <a:srgbClr val="000000"/>
                          </a:solidFill>
                          <a:latin typeface="Times New Roman"/>
                          <a:ea typeface="Times New Roman"/>
                        </a:rPr>
                        <a:t>Mencipta</a:t>
                      </a:r>
                      <a:endParaRPr lang="id-ID" sz="1400" b="1" dirty="0">
                        <a:solidFill>
                          <a:srgbClr val="000000"/>
                        </a:solidFill>
                        <a:latin typeface="Times New Roman"/>
                        <a:ea typeface="Times New Roman"/>
                      </a:endParaRPr>
                    </a:p>
                  </a:txBody>
                  <a:tcPr marL="63294" marR="63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26662" name="Picture 4" descr="bd0550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163" y="5368925"/>
            <a:ext cx="11906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7"/>
          <p:cNvSpPr>
            <a:spLocks noChangeArrowheads="1"/>
          </p:cNvSpPr>
          <p:nvPr/>
        </p:nvSpPr>
        <p:spPr bwMode="auto">
          <a:xfrm>
            <a:off x="1274763" y="2170113"/>
            <a:ext cx="525462" cy="430212"/>
          </a:xfrm>
          <a:custGeom>
            <a:avLst/>
            <a:gdLst>
              <a:gd name="T0" fmla="*/ 14227 w 865186"/>
              <a:gd name="T1" fmla="*/ 0 h 411480"/>
              <a:gd name="T2" fmla="*/ 28453 w 865186"/>
              <a:gd name="T3" fmla="*/ 47646640 h 411480"/>
              <a:gd name="T4" fmla="*/ 14227 w 865186"/>
              <a:gd name="T5" fmla="*/ 95293201 h 411480"/>
              <a:gd name="T6" fmla="*/ 0 w 865186"/>
              <a:gd name="T7" fmla="*/ 47646640 h 411480"/>
              <a:gd name="T8" fmla="*/ 17694720 60000 65536"/>
              <a:gd name="T9" fmla="*/ 0 60000 65536"/>
              <a:gd name="T10" fmla="*/ 5898240 60000 65536"/>
              <a:gd name="T11" fmla="*/ 11796480 60000 65536"/>
              <a:gd name="T12" fmla="*/ 20086 w 865186"/>
              <a:gd name="T13" fmla="*/ 20087 h 411480"/>
              <a:gd name="T14" fmla="*/ 845100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chemeClr val="accent1">
              <a:lumMod val="20000"/>
              <a:lumOff val="80000"/>
            </a:schemeClr>
          </a:solidFill>
          <a:ln w="3172">
            <a:solidFill>
              <a:srgbClr val="948A54"/>
            </a:solidFill>
            <a:miter lim="800000"/>
            <a:headEnd/>
            <a:tailEnd/>
          </a:ln>
        </p:spPr>
        <p:txBody>
          <a:bodyPr anchor="ctr" anchorCtr="1"/>
          <a:lstStyle/>
          <a:p>
            <a:pPr algn="ctr" fontAlgn="auto">
              <a:spcBef>
                <a:spcPts val="0"/>
              </a:spcBef>
              <a:spcAft>
                <a:spcPts val="0"/>
              </a:spcAft>
              <a:defRPr/>
            </a:pPr>
            <a:endParaRPr lang="id-ID" sz="2800" b="1" dirty="0">
              <a:solidFill>
                <a:srgbClr val="080CB8"/>
              </a:solidFill>
              <a:latin typeface="Calibri" pitchFamily="34" charset="0"/>
            </a:endParaRPr>
          </a:p>
        </p:txBody>
      </p:sp>
      <p:sp>
        <p:nvSpPr>
          <p:cNvPr id="7" name="Rounded Rectangle 7"/>
          <p:cNvSpPr>
            <a:spLocks noChangeArrowheads="1"/>
          </p:cNvSpPr>
          <p:nvPr/>
        </p:nvSpPr>
        <p:spPr bwMode="auto">
          <a:xfrm>
            <a:off x="1311275" y="4913313"/>
            <a:ext cx="576263" cy="560387"/>
          </a:xfrm>
          <a:custGeom>
            <a:avLst/>
            <a:gdLst>
              <a:gd name="T0" fmla="*/ 14227 w 865186"/>
              <a:gd name="T1" fmla="*/ 0 h 411480"/>
              <a:gd name="T2" fmla="*/ 28453 w 865186"/>
              <a:gd name="T3" fmla="*/ 47646640 h 411480"/>
              <a:gd name="T4" fmla="*/ 14227 w 865186"/>
              <a:gd name="T5" fmla="*/ 95293201 h 411480"/>
              <a:gd name="T6" fmla="*/ 0 w 865186"/>
              <a:gd name="T7" fmla="*/ 47646640 h 411480"/>
              <a:gd name="T8" fmla="*/ 17694720 60000 65536"/>
              <a:gd name="T9" fmla="*/ 0 60000 65536"/>
              <a:gd name="T10" fmla="*/ 5898240 60000 65536"/>
              <a:gd name="T11" fmla="*/ 11796480 60000 65536"/>
              <a:gd name="T12" fmla="*/ 20086 w 865186"/>
              <a:gd name="T13" fmla="*/ 20087 h 411480"/>
              <a:gd name="T14" fmla="*/ 845100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chemeClr val="accent1">
              <a:lumMod val="20000"/>
              <a:lumOff val="80000"/>
            </a:schemeClr>
          </a:solidFill>
          <a:ln w="3172">
            <a:solidFill>
              <a:srgbClr val="948A54"/>
            </a:solidFill>
            <a:miter lim="800000"/>
            <a:headEnd/>
            <a:tailEnd/>
          </a:ln>
        </p:spPr>
        <p:txBody>
          <a:bodyPr anchor="ctr" anchorCtr="1"/>
          <a:lstStyle/>
          <a:p>
            <a:pPr algn="ctr" fontAlgn="auto">
              <a:spcBef>
                <a:spcPts val="0"/>
              </a:spcBef>
              <a:spcAft>
                <a:spcPts val="0"/>
              </a:spcAft>
              <a:defRPr/>
            </a:pPr>
            <a:endParaRPr lang="id-ID" sz="2800" b="1" dirty="0">
              <a:solidFill>
                <a:srgbClr val="080CB8"/>
              </a:solidFill>
              <a:latin typeface="Calibri" pitchFamily="34" charset="0"/>
            </a:endParaRPr>
          </a:p>
        </p:txBody>
      </p:sp>
      <p:sp>
        <p:nvSpPr>
          <p:cNvPr id="8" name="Right Arrow 7"/>
          <p:cNvSpPr/>
          <p:nvPr/>
        </p:nvSpPr>
        <p:spPr>
          <a:xfrm>
            <a:off x="731838" y="1555750"/>
            <a:ext cx="4433887" cy="4462463"/>
          </a:xfrm>
          <a:prstGeom prst="rightArrow">
            <a:avLst>
              <a:gd name="adj1" fmla="val 50000"/>
              <a:gd name="adj2" fmla="val 49213"/>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Rounded Rectangle 6"/>
          <p:cNvSpPr>
            <a:spLocks noChangeArrowheads="1"/>
          </p:cNvSpPr>
          <p:nvPr/>
        </p:nvSpPr>
        <p:spPr bwMode="auto">
          <a:xfrm>
            <a:off x="2139950" y="2813050"/>
            <a:ext cx="2041525" cy="504825"/>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r>
              <a:rPr lang="id-ID" sz="2400" b="1" dirty="0">
                <a:solidFill>
                  <a:schemeClr val="accent1">
                    <a:lumMod val="75000"/>
                  </a:schemeClr>
                </a:solidFill>
                <a:latin typeface="+mn-lt"/>
              </a:rPr>
              <a:t>   </a:t>
            </a:r>
            <a:r>
              <a:rPr lang="id-ID" sz="1400" b="1" dirty="0">
                <a:solidFill>
                  <a:srgbClr val="0070C0"/>
                </a:solidFill>
                <a:latin typeface="+mn-lt"/>
              </a:rPr>
              <a:t>Menanya</a:t>
            </a:r>
            <a:endParaRPr lang="en-GB" sz="1400" b="1" dirty="0">
              <a:solidFill>
                <a:srgbClr val="0070C0"/>
              </a:solidFill>
              <a:latin typeface="+mn-lt"/>
            </a:endParaRPr>
          </a:p>
        </p:txBody>
      </p:sp>
      <p:sp>
        <p:nvSpPr>
          <p:cNvPr id="10" name="Rounded Rectangle 6"/>
          <p:cNvSpPr>
            <a:spLocks noChangeArrowheads="1"/>
          </p:cNvSpPr>
          <p:nvPr/>
        </p:nvSpPr>
        <p:spPr bwMode="auto">
          <a:xfrm>
            <a:off x="2139950" y="3473450"/>
            <a:ext cx="2055813" cy="525463"/>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r>
              <a:rPr lang="id-ID" sz="2400" b="1" dirty="0">
                <a:solidFill>
                  <a:schemeClr val="accent1">
                    <a:lumMod val="75000"/>
                  </a:schemeClr>
                </a:solidFill>
                <a:latin typeface="+mn-lt"/>
              </a:rPr>
              <a:t>   </a:t>
            </a:r>
            <a:r>
              <a:rPr lang="id-ID" sz="1200" b="1" dirty="0">
                <a:solidFill>
                  <a:srgbClr val="0070C0"/>
                </a:solidFill>
                <a:latin typeface="+mn-lt"/>
              </a:rPr>
              <a:t>Mengumpulkan</a:t>
            </a:r>
          </a:p>
          <a:p>
            <a:pPr fontAlgn="auto">
              <a:spcBef>
                <a:spcPts val="0"/>
              </a:spcBef>
              <a:spcAft>
                <a:spcPts val="0"/>
              </a:spcAft>
              <a:defRPr/>
            </a:pPr>
            <a:r>
              <a:rPr lang="id-ID" sz="1200" b="1" dirty="0">
                <a:solidFill>
                  <a:srgbClr val="0070C0"/>
                </a:solidFill>
                <a:latin typeface="+mn-lt"/>
              </a:rPr>
              <a:t>   informasi</a:t>
            </a:r>
            <a:endParaRPr lang="en-GB" sz="1200" b="1" dirty="0">
              <a:solidFill>
                <a:srgbClr val="0070C0"/>
              </a:solidFill>
              <a:latin typeface="+mn-lt"/>
            </a:endParaRPr>
          </a:p>
        </p:txBody>
      </p:sp>
      <p:sp>
        <p:nvSpPr>
          <p:cNvPr id="11" name="Rounded Rectangle 6"/>
          <p:cNvSpPr>
            <a:spLocks noChangeArrowheads="1"/>
          </p:cNvSpPr>
          <p:nvPr/>
        </p:nvSpPr>
        <p:spPr bwMode="auto">
          <a:xfrm>
            <a:off x="2151063" y="4152900"/>
            <a:ext cx="2082800" cy="503238"/>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r>
              <a:rPr lang="id-ID" sz="2400" b="1" dirty="0">
                <a:solidFill>
                  <a:schemeClr val="accent1">
                    <a:lumMod val="75000"/>
                  </a:schemeClr>
                </a:solidFill>
                <a:latin typeface="+mn-lt"/>
              </a:rPr>
              <a:t>   </a:t>
            </a:r>
            <a:r>
              <a:rPr lang="id-ID" sz="1200" b="1" dirty="0">
                <a:solidFill>
                  <a:srgbClr val="0070C0"/>
                </a:solidFill>
                <a:latin typeface="+mn-lt"/>
              </a:rPr>
              <a:t>Mengasosiasi</a:t>
            </a:r>
            <a:endParaRPr lang="en-GB" sz="1200" b="1" dirty="0">
              <a:solidFill>
                <a:srgbClr val="0070C0"/>
              </a:solidFill>
              <a:latin typeface="+mn-lt"/>
            </a:endParaRPr>
          </a:p>
        </p:txBody>
      </p:sp>
      <p:sp>
        <p:nvSpPr>
          <p:cNvPr id="12" name="Rounded Rectangle 6"/>
          <p:cNvSpPr>
            <a:spLocks noChangeArrowheads="1"/>
          </p:cNvSpPr>
          <p:nvPr/>
        </p:nvSpPr>
        <p:spPr bwMode="auto">
          <a:xfrm>
            <a:off x="2125663" y="4860925"/>
            <a:ext cx="2070100" cy="720725"/>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r>
              <a:rPr lang="id-ID" sz="2400" b="1" dirty="0">
                <a:solidFill>
                  <a:schemeClr val="accent1">
                    <a:lumMod val="75000"/>
                  </a:schemeClr>
                </a:solidFill>
                <a:latin typeface="+mn-lt"/>
              </a:rPr>
              <a:t>   </a:t>
            </a:r>
            <a:r>
              <a:rPr lang="id-ID" sz="1200" b="1" dirty="0">
                <a:solidFill>
                  <a:srgbClr val="0070C0"/>
                </a:solidFill>
                <a:latin typeface="+mn-lt"/>
              </a:rPr>
              <a:t>Mengkomuni-</a:t>
            </a:r>
          </a:p>
          <a:p>
            <a:pPr fontAlgn="auto">
              <a:spcBef>
                <a:spcPts val="0"/>
              </a:spcBef>
              <a:spcAft>
                <a:spcPts val="0"/>
              </a:spcAft>
              <a:defRPr/>
            </a:pPr>
            <a:r>
              <a:rPr lang="id-ID" sz="1200" b="1" dirty="0">
                <a:solidFill>
                  <a:srgbClr val="0070C0"/>
                </a:solidFill>
                <a:latin typeface="+mn-lt"/>
              </a:rPr>
              <a:t>   kasikan</a:t>
            </a:r>
            <a:endParaRPr lang="en-GB" sz="1200" b="1" dirty="0">
              <a:solidFill>
                <a:srgbClr val="0070C0"/>
              </a:solidFill>
              <a:latin typeface="+mn-lt"/>
            </a:endParaRPr>
          </a:p>
        </p:txBody>
      </p:sp>
      <p:sp>
        <p:nvSpPr>
          <p:cNvPr id="13" name="Rounded Rectangle 6"/>
          <p:cNvSpPr>
            <a:spLocks noChangeArrowheads="1"/>
          </p:cNvSpPr>
          <p:nvPr/>
        </p:nvSpPr>
        <p:spPr bwMode="auto">
          <a:xfrm>
            <a:off x="2101850" y="2124075"/>
            <a:ext cx="2068513" cy="503238"/>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fontAlgn="auto">
              <a:spcBef>
                <a:spcPts val="0"/>
              </a:spcBef>
              <a:spcAft>
                <a:spcPts val="0"/>
              </a:spcAft>
              <a:defRPr/>
            </a:pPr>
            <a:r>
              <a:rPr lang="id-ID" sz="2400" b="1" dirty="0">
                <a:solidFill>
                  <a:srgbClr val="0070C0"/>
                </a:solidFill>
                <a:latin typeface="+mn-lt"/>
                <a:ea typeface="Calibri" pitchFamily="34" charset="0"/>
                <a:cs typeface="Times New Roman" pitchFamily="18" charset="0"/>
              </a:rPr>
              <a:t>   </a:t>
            </a:r>
            <a:r>
              <a:rPr lang="id-ID" sz="1400" b="1" dirty="0">
                <a:solidFill>
                  <a:srgbClr val="0070C0"/>
                </a:solidFill>
                <a:latin typeface="+mn-lt"/>
                <a:ea typeface="Calibri" pitchFamily="34" charset="0"/>
                <a:cs typeface="Times New Roman" pitchFamily="18" charset="0"/>
              </a:rPr>
              <a:t>Mengamati</a:t>
            </a:r>
            <a:endParaRPr lang="en-GB" sz="1400" b="1" dirty="0">
              <a:solidFill>
                <a:schemeClr val="tx2">
                  <a:lumMod val="75000"/>
                </a:schemeClr>
              </a:solidFill>
              <a:latin typeface="+mn-lt"/>
            </a:endParaRPr>
          </a:p>
        </p:txBody>
      </p:sp>
      <p:sp>
        <p:nvSpPr>
          <p:cNvPr id="14" name="Rounded Rectangle 7"/>
          <p:cNvSpPr>
            <a:spLocks noChangeArrowheads="1"/>
          </p:cNvSpPr>
          <p:nvPr/>
        </p:nvSpPr>
        <p:spPr bwMode="auto">
          <a:xfrm>
            <a:off x="1300163" y="2825750"/>
            <a:ext cx="576262" cy="504825"/>
          </a:xfrm>
          <a:custGeom>
            <a:avLst/>
            <a:gdLst>
              <a:gd name="T0" fmla="*/ 14227 w 865186"/>
              <a:gd name="T1" fmla="*/ 0 h 411480"/>
              <a:gd name="T2" fmla="*/ 28453 w 865186"/>
              <a:gd name="T3" fmla="*/ 48098840 h 411480"/>
              <a:gd name="T4" fmla="*/ 14227 w 865186"/>
              <a:gd name="T5" fmla="*/ 96197523 h 411480"/>
              <a:gd name="T6" fmla="*/ 0 w 865186"/>
              <a:gd name="T7" fmla="*/ 48098840 h 411480"/>
              <a:gd name="T8" fmla="*/ 17694720 60000 65536"/>
              <a:gd name="T9" fmla="*/ 0 60000 65536"/>
              <a:gd name="T10" fmla="*/ 5898240 60000 65536"/>
              <a:gd name="T11" fmla="*/ 11796480 60000 65536"/>
              <a:gd name="T12" fmla="*/ 20086 w 865186"/>
              <a:gd name="T13" fmla="*/ 20087 h 411480"/>
              <a:gd name="T14" fmla="*/ 845100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chemeClr val="accent1">
              <a:lumMod val="20000"/>
              <a:lumOff val="80000"/>
            </a:schemeClr>
          </a:solidFill>
          <a:ln w="3172">
            <a:solidFill>
              <a:srgbClr val="948A54"/>
            </a:solidFill>
            <a:miter lim="800000"/>
            <a:headEnd/>
            <a:tailEnd/>
          </a:ln>
        </p:spPr>
        <p:txBody>
          <a:bodyPr anchor="ctr" anchorCtr="1"/>
          <a:lstStyle/>
          <a:p>
            <a:pPr algn="ctr" fontAlgn="auto">
              <a:spcBef>
                <a:spcPts val="0"/>
              </a:spcBef>
              <a:spcAft>
                <a:spcPts val="0"/>
              </a:spcAft>
              <a:defRPr/>
            </a:pPr>
            <a:endParaRPr lang="id-ID" sz="2800" b="1" dirty="0">
              <a:solidFill>
                <a:srgbClr val="080CB8"/>
              </a:solidFill>
              <a:latin typeface="Calibri" pitchFamily="34" charset="0"/>
            </a:endParaRPr>
          </a:p>
        </p:txBody>
      </p:sp>
      <p:sp>
        <p:nvSpPr>
          <p:cNvPr id="15" name="Rounded Rectangle 7"/>
          <p:cNvSpPr>
            <a:spLocks noChangeArrowheads="1"/>
          </p:cNvSpPr>
          <p:nvPr/>
        </p:nvSpPr>
        <p:spPr bwMode="auto">
          <a:xfrm>
            <a:off x="1300163" y="3487738"/>
            <a:ext cx="576262" cy="504825"/>
          </a:xfrm>
          <a:custGeom>
            <a:avLst/>
            <a:gdLst>
              <a:gd name="T0" fmla="*/ 14227 w 865186"/>
              <a:gd name="T1" fmla="*/ 0 h 411480"/>
              <a:gd name="T2" fmla="*/ 28453 w 865186"/>
              <a:gd name="T3" fmla="*/ 48098840 h 411480"/>
              <a:gd name="T4" fmla="*/ 14227 w 865186"/>
              <a:gd name="T5" fmla="*/ 96197523 h 411480"/>
              <a:gd name="T6" fmla="*/ 0 w 865186"/>
              <a:gd name="T7" fmla="*/ 48098840 h 411480"/>
              <a:gd name="T8" fmla="*/ 17694720 60000 65536"/>
              <a:gd name="T9" fmla="*/ 0 60000 65536"/>
              <a:gd name="T10" fmla="*/ 5898240 60000 65536"/>
              <a:gd name="T11" fmla="*/ 11796480 60000 65536"/>
              <a:gd name="T12" fmla="*/ 20086 w 865186"/>
              <a:gd name="T13" fmla="*/ 20087 h 411480"/>
              <a:gd name="T14" fmla="*/ 845100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chemeClr val="accent1">
              <a:lumMod val="20000"/>
              <a:lumOff val="80000"/>
            </a:schemeClr>
          </a:solidFill>
          <a:ln w="3172">
            <a:solidFill>
              <a:srgbClr val="948A54"/>
            </a:solidFill>
            <a:miter lim="800000"/>
            <a:headEnd/>
            <a:tailEnd/>
          </a:ln>
        </p:spPr>
        <p:txBody>
          <a:bodyPr anchor="ctr" anchorCtr="1"/>
          <a:lstStyle/>
          <a:p>
            <a:pPr algn="ctr" fontAlgn="auto">
              <a:spcBef>
                <a:spcPts val="0"/>
              </a:spcBef>
              <a:spcAft>
                <a:spcPts val="0"/>
              </a:spcAft>
              <a:defRPr/>
            </a:pPr>
            <a:endParaRPr lang="id-ID" sz="2800" b="1" dirty="0">
              <a:solidFill>
                <a:srgbClr val="080CB8"/>
              </a:solidFill>
              <a:latin typeface="Calibri" pitchFamily="34" charset="0"/>
            </a:endParaRPr>
          </a:p>
        </p:txBody>
      </p:sp>
      <p:sp>
        <p:nvSpPr>
          <p:cNvPr id="16" name="Rounded Rectangle 7"/>
          <p:cNvSpPr>
            <a:spLocks noChangeArrowheads="1"/>
          </p:cNvSpPr>
          <p:nvPr/>
        </p:nvSpPr>
        <p:spPr bwMode="auto">
          <a:xfrm>
            <a:off x="1311275" y="4152900"/>
            <a:ext cx="576263" cy="503238"/>
          </a:xfrm>
          <a:custGeom>
            <a:avLst/>
            <a:gdLst>
              <a:gd name="T0" fmla="*/ 14227 w 865186"/>
              <a:gd name="T1" fmla="*/ 0 h 411480"/>
              <a:gd name="T2" fmla="*/ 28453 w 865186"/>
              <a:gd name="T3" fmla="*/ 47646640 h 411480"/>
              <a:gd name="T4" fmla="*/ 14227 w 865186"/>
              <a:gd name="T5" fmla="*/ 95293201 h 411480"/>
              <a:gd name="T6" fmla="*/ 0 w 865186"/>
              <a:gd name="T7" fmla="*/ 47646640 h 411480"/>
              <a:gd name="T8" fmla="*/ 17694720 60000 65536"/>
              <a:gd name="T9" fmla="*/ 0 60000 65536"/>
              <a:gd name="T10" fmla="*/ 5898240 60000 65536"/>
              <a:gd name="T11" fmla="*/ 11796480 60000 65536"/>
              <a:gd name="T12" fmla="*/ 20086 w 865186"/>
              <a:gd name="T13" fmla="*/ 20087 h 411480"/>
              <a:gd name="T14" fmla="*/ 845100 w 865186"/>
              <a:gd name="T15" fmla="*/ 391393 h 411480"/>
            </a:gdLst>
            <a:ahLst/>
            <a:cxnLst>
              <a:cxn ang="T8">
                <a:pos x="T0" y="T1"/>
              </a:cxn>
              <a:cxn ang="T9">
                <a:pos x="T2" y="T3"/>
              </a:cxn>
              <a:cxn ang="T10">
                <a:pos x="T4" y="T5"/>
              </a:cxn>
              <a:cxn ang="T11">
                <a:pos x="T6" y="T7"/>
              </a:cxn>
            </a:cxnLst>
            <a:rect l="T12" t="T13" r="T14" b="T15"/>
            <a:pathLst>
              <a:path w="865186" h="411480">
                <a:moveTo>
                  <a:pt x="68580" y="0"/>
                </a:moveTo>
                <a:lnTo>
                  <a:pt x="68579" y="0"/>
                </a:lnTo>
                <a:cubicBezTo>
                  <a:pt x="30704" y="0"/>
                  <a:pt x="0" y="30704"/>
                  <a:pt x="0" y="68579"/>
                </a:cubicBezTo>
                <a:lnTo>
                  <a:pt x="0" y="342900"/>
                </a:lnTo>
                <a:cubicBezTo>
                  <a:pt x="0" y="380775"/>
                  <a:pt x="30704" y="411479"/>
                  <a:pt x="68579" y="411480"/>
                </a:cubicBezTo>
                <a:lnTo>
                  <a:pt x="796606" y="411480"/>
                </a:lnTo>
                <a:cubicBezTo>
                  <a:pt x="834481" y="411479"/>
                  <a:pt x="865186" y="380775"/>
                  <a:pt x="865186" y="342900"/>
                </a:cubicBezTo>
                <a:lnTo>
                  <a:pt x="865186" y="68580"/>
                </a:lnTo>
                <a:cubicBezTo>
                  <a:pt x="865186" y="30704"/>
                  <a:pt x="834481" y="0"/>
                  <a:pt x="796606" y="0"/>
                </a:cubicBezTo>
                <a:lnTo>
                  <a:pt x="68580" y="0"/>
                </a:lnTo>
                <a:close/>
              </a:path>
            </a:pathLst>
          </a:custGeom>
          <a:solidFill>
            <a:schemeClr val="accent1">
              <a:lumMod val="20000"/>
              <a:lumOff val="80000"/>
            </a:schemeClr>
          </a:solidFill>
          <a:ln w="3172">
            <a:solidFill>
              <a:srgbClr val="948A54"/>
            </a:solidFill>
            <a:miter lim="800000"/>
            <a:headEnd/>
            <a:tailEnd/>
          </a:ln>
        </p:spPr>
        <p:txBody>
          <a:bodyPr anchor="ctr" anchorCtr="1"/>
          <a:lstStyle/>
          <a:p>
            <a:pPr algn="ctr" fontAlgn="auto">
              <a:spcBef>
                <a:spcPts val="0"/>
              </a:spcBef>
              <a:spcAft>
                <a:spcPts val="0"/>
              </a:spcAft>
              <a:defRPr/>
            </a:pPr>
            <a:endParaRPr lang="id-ID" sz="2800" b="1" dirty="0">
              <a:solidFill>
                <a:srgbClr val="080CB8"/>
              </a:solidFill>
              <a:latin typeface="Calibri" pitchFamily="34" charset="0"/>
            </a:endParaRPr>
          </a:p>
        </p:txBody>
      </p:sp>
      <p:sp>
        <p:nvSpPr>
          <p:cNvPr id="26674" name="TextBox 17"/>
          <p:cNvSpPr txBox="1">
            <a:spLocks noChangeArrowheads="1"/>
          </p:cNvSpPr>
          <p:nvPr/>
        </p:nvSpPr>
        <p:spPr bwMode="auto">
          <a:xfrm>
            <a:off x="1184275" y="504825"/>
            <a:ext cx="5673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2000" b="1">
                <a:solidFill>
                  <a:schemeClr val="bg1"/>
                </a:solidFill>
                <a:latin typeface="Calibri" pitchFamily="34" charset="0"/>
                <a:cs typeface="Arial" pitchFamily="34" charset="0"/>
              </a:rPr>
              <a:t>RELASI FUNGSIONAL BELAJAR DAN PEMBELAJARAN</a:t>
            </a:r>
          </a:p>
        </p:txBody>
      </p:sp>
      <p:sp>
        <p:nvSpPr>
          <p:cNvPr id="26675" name="TextBox 19"/>
          <p:cNvSpPr txBox="1">
            <a:spLocks noChangeArrowheads="1"/>
          </p:cNvSpPr>
          <p:nvPr/>
        </p:nvSpPr>
        <p:spPr bwMode="auto">
          <a:xfrm>
            <a:off x="5176838" y="1065213"/>
            <a:ext cx="2325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b="1">
                <a:solidFill>
                  <a:srgbClr val="080CB8"/>
                </a:solidFill>
                <a:latin typeface="Calibri" pitchFamily="34" charset="0"/>
                <a:cs typeface="Arial" pitchFamily="34" charset="0"/>
              </a:rPr>
              <a:t>Capaian pembelajaran</a:t>
            </a:r>
          </a:p>
        </p:txBody>
      </p:sp>
      <p:sp>
        <p:nvSpPr>
          <p:cNvPr id="26676" name="TextBox 20"/>
          <p:cNvSpPr txBox="1">
            <a:spLocks noChangeArrowheads="1"/>
          </p:cNvSpPr>
          <p:nvPr/>
        </p:nvSpPr>
        <p:spPr bwMode="auto">
          <a:xfrm>
            <a:off x="1285875" y="1255713"/>
            <a:ext cx="2433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id-ID" sz="2000">
                <a:solidFill>
                  <a:srgbClr val="080CB8"/>
                </a:solidFill>
                <a:latin typeface="Calibri" pitchFamily="34" charset="0"/>
                <a:cs typeface="Arial" pitchFamily="34" charset="0"/>
              </a:rPr>
              <a:t>Proses Pembelajaran</a:t>
            </a:r>
          </a:p>
        </p:txBody>
      </p:sp>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0-#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0" fill="hold"/>
                                        <p:tgtEl>
                                          <p:spTgt spid="13"/>
                                        </p:tgtEl>
                                        <p:attrNameLst>
                                          <p:attrName>ppt_x</p:attrName>
                                        </p:attrNameLst>
                                      </p:cBhvr>
                                      <p:tavLst>
                                        <p:tav tm="0">
                                          <p:val>
                                            <p:strVal val="0-#ppt_w/2"/>
                                          </p:val>
                                        </p:tav>
                                        <p:tav tm="100000">
                                          <p:val>
                                            <p:strVal val="#ppt_x"/>
                                          </p:val>
                                        </p:tav>
                                      </p:tavLst>
                                    </p:anim>
                                    <p:anim calcmode="lin" valueType="num">
                                      <p:cBhvr additive="base">
                                        <p:cTn id="18"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3000" fill="hold"/>
                                        <p:tgtEl>
                                          <p:spTgt spid="14"/>
                                        </p:tgtEl>
                                        <p:attrNameLst>
                                          <p:attrName>ppt_x</p:attrName>
                                        </p:attrNameLst>
                                      </p:cBhvr>
                                      <p:tavLst>
                                        <p:tav tm="0">
                                          <p:val>
                                            <p:strVal val="0-#ppt_w/2"/>
                                          </p:val>
                                        </p:tav>
                                        <p:tav tm="100000">
                                          <p:val>
                                            <p:strVal val="#ppt_x"/>
                                          </p:val>
                                        </p:tav>
                                      </p:tavLst>
                                    </p:anim>
                                    <p:anim calcmode="lin" valueType="num">
                                      <p:cBhvr additive="base">
                                        <p:cTn id="24" dur="3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000" fill="hold"/>
                                        <p:tgtEl>
                                          <p:spTgt spid="9"/>
                                        </p:tgtEl>
                                        <p:attrNameLst>
                                          <p:attrName>ppt_x</p:attrName>
                                        </p:attrNameLst>
                                      </p:cBhvr>
                                      <p:tavLst>
                                        <p:tav tm="0">
                                          <p:val>
                                            <p:strVal val="0-#ppt_w/2"/>
                                          </p:val>
                                        </p:tav>
                                        <p:tav tm="100000">
                                          <p:val>
                                            <p:strVal val="#ppt_x"/>
                                          </p:val>
                                        </p:tav>
                                      </p:tavLst>
                                    </p:anim>
                                    <p:anim calcmode="lin" valueType="num">
                                      <p:cBhvr additive="base">
                                        <p:cTn id="28"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3000" fill="hold"/>
                                        <p:tgtEl>
                                          <p:spTgt spid="15"/>
                                        </p:tgtEl>
                                        <p:attrNameLst>
                                          <p:attrName>ppt_x</p:attrName>
                                        </p:attrNameLst>
                                      </p:cBhvr>
                                      <p:tavLst>
                                        <p:tav tm="0">
                                          <p:val>
                                            <p:strVal val="0-#ppt_w/2"/>
                                          </p:val>
                                        </p:tav>
                                        <p:tav tm="100000">
                                          <p:val>
                                            <p:strVal val="#ppt_x"/>
                                          </p:val>
                                        </p:tav>
                                      </p:tavLst>
                                    </p:anim>
                                    <p:anim calcmode="lin" valueType="num">
                                      <p:cBhvr additive="base">
                                        <p:cTn id="34" dur="30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3000" fill="hold"/>
                                        <p:tgtEl>
                                          <p:spTgt spid="10"/>
                                        </p:tgtEl>
                                        <p:attrNameLst>
                                          <p:attrName>ppt_x</p:attrName>
                                        </p:attrNameLst>
                                      </p:cBhvr>
                                      <p:tavLst>
                                        <p:tav tm="0">
                                          <p:val>
                                            <p:strVal val="0-#ppt_w/2"/>
                                          </p:val>
                                        </p:tav>
                                        <p:tav tm="100000">
                                          <p:val>
                                            <p:strVal val="#ppt_x"/>
                                          </p:val>
                                        </p:tav>
                                      </p:tavLst>
                                    </p:anim>
                                    <p:anim calcmode="lin" valueType="num">
                                      <p:cBhvr additive="base">
                                        <p:cTn id="38" dur="3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3000" fill="hold"/>
                                        <p:tgtEl>
                                          <p:spTgt spid="16"/>
                                        </p:tgtEl>
                                        <p:attrNameLst>
                                          <p:attrName>ppt_x</p:attrName>
                                        </p:attrNameLst>
                                      </p:cBhvr>
                                      <p:tavLst>
                                        <p:tav tm="0">
                                          <p:val>
                                            <p:strVal val="0-#ppt_w/2"/>
                                          </p:val>
                                        </p:tav>
                                        <p:tav tm="100000">
                                          <p:val>
                                            <p:strVal val="#ppt_x"/>
                                          </p:val>
                                        </p:tav>
                                      </p:tavLst>
                                    </p:anim>
                                    <p:anim calcmode="lin" valueType="num">
                                      <p:cBhvr additive="base">
                                        <p:cTn id="44" dur="30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3000" fill="hold"/>
                                        <p:tgtEl>
                                          <p:spTgt spid="11"/>
                                        </p:tgtEl>
                                        <p:attrNameLst>
                                          <p:attrName>ppt_x</p:attrName>
                                        </p:attrNameLst>
                                      </p:cBhvr>
                                      <p:tavLst>
                                        <p:tav tm="0">
                                          <p:val>
                                            <p:strVal val="0-#ppt_w/2"/>
                                          </p:val>
                                        </p:tav>
                                        <p:tav tm="100000">
                                          <p:val>
                                            <p:strVal val="#ppt_x"/>
                                          </p:val>
                                        </p:tav>
                                      </p:tavLst>
                                    </p:anim>
                                    <p:anim calcmode="lin" valueType="num">
                                      <p:cBhvr additive="base">
                                        <p:cTn id="48" dur="3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3000" fill="hold"/>
                                        <p:tgtEl>
                                          <p:spTgt spid="7"/>
                                        </p:tgtEl>
                                        <p:attrNameLst>
                                          <p:attrName>ppt_x</p:attrName>
                                        </p:attrNameLst>
                                      </p:cBhvr>
                                      <p:tavLst>
                                        <p:tav tm="0">
                                          <p:val>
                                            <p:strVal val="0-#ppt_w/2"/>
                                          </p:val>
                                        </p:tav>
                                        <p:tav tm="100000">
                                          <p:val>
                                            <p:strVal val="#ppt_x"/>
                                          </p:val>
                                        </p:tav>
                                      </p:tavLst>
                                    </p:anim>
                                    <p:anim calcmode="lin" valueType="num">
                                      <p:cBhvr additive="base">
                                        <p:cTn id="54" dur="3000" fill="hold"/>
                                        <p:tgtEl>
                                          <p:spTgt spid="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3000" fill="hold"/>
                                        <p:tgtEl>
                                          <p:spTgt spid="12"/>
                                        </p:tgtEl>
                                        <p:attrNameLst>
                                          <p:attrName>ppt_x</p:attrName>
                                        </p:attrNameLst>
                                      </p:cBhvr>
                                      <p:tavLst>
                                        <p:tav tm="0">
                                          <p:val>
                                            <p:strVal val="0-#ppt_w/2"/>
                                          </p:val>
                                        </p:tav>
                                        <p:tav tm="100000">
                                          <p:val>
                                            <p:strVal val="#ppt_x"/>
                                          </p:val>
                                        </p:tav>
                                      </p:tavLst>
                                    </p:anim>
                                    <p:anim calcmode="lin" valueType="num">
                                      <p:cBhvr additive="base">
                                        <p:cTn id="58" dur="3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304800" y="1066800"/>
          <a:ext cx="86868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p:cNvSpPr txBox="1">
            <a:spLocks/>
          </p:cNvSpPr>
          <p:nvPr/>
        </p:nvSpPr>
        <p:spPr bwMode="auto">
          <a:xfrm>
            <a:off x="1219200" y="228600"/>
            <a:ext cx="7696200" cy="6858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8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defRPr/>
            </a:pPr>
            <a:r>
              <a:rPr lang="en-US" sz="1800" dirty="0" smtClean="0">
                <a:solidFill>
                  <a:schemeClr val="bg1"/>
                </a:solidFill>
              </a:rPr>
              <a:t>PENDEKATAN PEMBELAJARAN </a:t>
            </a:r>
            <a:r>
              <a:rPr lang="id-ID" sz="1800" dirty="0" smtClean="0">
                <a:solidFill>
                  <a:schemeClr val="bg1"/>
                </a:solidFill>
              </a:rPr>
              <a:t>GENERIK</a:t>
            </a:r>
            <a:r>
              <a:rPr lang="en-US" sz="1800" dirty="0" smtClean="0">
                <a:solidFill>
                  <a:schemeClr val="bg1"/>
                </a:solidFill>
              </a:rPr>
              <a:t/>
            </a:r>
            <a:br>
              <a:rPr lang="en-US" sz="1800" dirty="0" smtClean="0">
                <a:solidFill>
                  <a:schemeClr val="bg1"/>
                </a:solidFill>
              </a:rPr>
            </a:br>
            <a:r>
              <a:rPr lang="en-US" sz="1800" dirty="0" smtClean="0">
                <a:solidFill>
                  <a:schemeClr val="bg1"/>
                </a:solidFill>
              </a:rPr>
              <a:t>BERBASIS KEILMUAN (SAINTIFIK</a:t>
            </a:r>
            <a:r>
              <a:rPr lang="en-US" sz="1800" dirty="0" smtClean="0"/>
              <a:t>)</a:t>
            </a:r>
            <a:endParaRPr lang="id-ID" sz="1800" dirty="0" smtClean="0"/>
          </a:p>
        </p:txBody>
      </p:sp>
      <p:sp>
        <p:nvSpPr>
          <p:cNvPr id="2" name="Oval 1"/>
          <p:cNvSpPr>
            <a:spLocks noChangeArrowheads="1"/>
          </p:cNvSpPr>
          <p:nvPr/>
        </p:nvSpPr>
        <p:spPr bwMode="auto">
          <a:xfrm>
            <a:off x="838200" y="833438"/>
            <a:ext cx="1676400" cy="5638800"/>
          </a:xfrm>
          <a:prstGeom prst="ellipse">
            <a:avLst/>
          </a:prstGeom>
          <a:noFill/>
          <a:ln w="28575" algn="ctr">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d-ID">
              <a:solidFill>
                <a:schemeClr val="bg1"/>
              </a:solidFill>
            </a:endParaRPr>
          </a:p>
        </p:txBody>
      </p:sp>
      <p:pic>
        <p:nvPicPr>
          <p:cNvPr id="27654"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29488" y="0"/>
            <a:ext cx="1155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bd0550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048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838200" y="1397000"/>
          <a:ext cx="7696200" cy="5003803"/>
        </p:xfrm>
        <a:graphic>
          <a:graphicData uri="http://schemas.openxmlformats.org/drawingml/2006/table">
            <a:tbl>
              <a:tblPr firstRow="1" bandRow="1">
                <a:tableStyleId>{5C22544A-7EE6-4342-B048-85BDC9FD1C3A}</a:tableStyleId>
              </a:tblPr>
              <a:tblGrid>
                <a:gridCol w="1447800"/>
                <a:gridCol w="1066800"/>
                <a:gridCol w="1371600"/>
                <a:gridCol w="762000"/>
                <a:gridCol w="914400"/>
                <a:gridCol w="1066800"/>
                <a:gridCol w="838200"/>
                <a:gridCol w="228600"/>
              </a:tblGrid>
              <a:tr h="714829">
                <a:tc>
                  <a:txBody>
                    <a:bodyPr/>
                    <a:lstStyle/>
                    <a:p>
                      <a:r>
                        <a:rPr lang="id-ID" sz="1200" dirty="0" smtClean="0"/>
                        <a:t>COGNITIVE</a:t>
                      </a:r>
                      <a:r>
                        <a:rPr lang="id-ID" sz="1200" baseline="0" dirty="0" smtClean="0"/>
                        <a:t> PROCESS</a:t>
                      </a:r>
                      <a:endParaRPr lang="id-ID" sz="1200" dirty="0"/>
                    </a:p>
                  </a:txBody>
                  <a:tcPr/>
                </a:tc>
                <a:tc>
                  <a:txBody>
                    <a:bodyPr/>
                    <a:lstStyle/>
                    <a:p>
                      <a:pPr algn="ctr"/>
                      <a:r>
                        <a:rPr lang="id-ID" sz="1800" dirty="0" smtClean="0"/>
                        <a:t>1</a:t>
                      </a:r>
                      <a:endParaRPr lang="id-ID" sz="1800" dirty="0"/>
                    </a:p>
                  </a:txBody>
                  <a:tcPr/>
                </a:tc>
                <a:tc>
                  <a:txBody>
                    <a:bodyPr/>
                    <a:lstStyle/>
                    <a:p>
                      <a:pPr algn="ctr"/>
                      <a:r>
                        <a:rPr lang="id-ID" sz="1800" dirty="0" smtClean="0"/>
                        <a:t>2</a:t>
                      </a:r>
                      <a:endParaRPr lang="id-ID" sz="1800" dirty="0"/>
                    </a:p>
                  </a:txBody>
                  <a:tcPr/>
                </a:tc>
                <a:tc>
                  <a:txBody>
                    <a:bodyPr/>
                    <a:lstStyle/>
                    <a:p>
                      <a:pPr algn="ctr"/>
                      <a:r>
                        <a:rPr lang="id-ID" sz="1800" dirty="0" smtClean="0"/>
                        <a:t>3</a:t>
                      </a:r>
                      <a:endParaRPr lang="id-ID" sz="1800" dirty="0"/>
                    </a:p>
                  </a:txBody>
                  <a:tcPr/>
                </a:tc>
                <a:tc>
                  <a:txBody>
                    <a:bodyPr/>
                    <a:lstStyle/>
                    <a:p>
                      <a:pPr algn="ctr"/>
                      <a:r>
                        <a:rPr lang="id-ID" sz="1800" dirty="0" smtClean="0"/>
                        <a:t>4</a:t>
                      </a:r>
                      <a:endParaRPr lang="id-ID" sz="1800" dirty="0"/>
                    </a:p>
                  </a:txBody>
                  <a:tcPr/>
                </a:tc>
                <a:tc>
                  <a:txBody>
                    <a:bodyPr/>
                    <a:lstStyle/>
                    <a:p>
                      <a:pPr algn="ctr"/>
                      <a:r>
                        <a:rPr lang="id-ID" sz="1800" dirty="0" smtClean="0"/>
                        <a:t>5</a:t>
                      </a:r>
                      <a:endParaRPr lang="id-ID" sz="1800" dirty="0"/>
                    </a:p>
                  </a:txBody>
                  <a:tcPr/>
                </a:tc>
                <a:tc>
                  <a:txBody>
                    <a:bodyPr/>
                    <a:lstStyle/>
                    <a:p>
                      <a:pPr algn="ctr"/>
                      <a:r>
                        <a:rPr lang="id-ID" sz="1800" dirty="0" smtClean="0"/>
                        <a:t>6</a:t>
                      </a:r>
                      <a:endParaRPr lang="id-ID" sz="1800" dirty="0"/>
                    </a:p>
                  </a:txBody>
                  <a:tcPr/>
                </a:tc>
                <a:tc>
                  <a:txBody>
                    <a:bodyPr/>
                    <a:lstStyle/>
                    <a:p>
                      <a:endParaRPr lang="id-ID" sz="1800" dirty="0"/>
                    </a:p>
                  </a:txBody>
                  <a:tcPr/>
                </a:tc>
              </a:tr>
              <a:tr h="714829">
                <a:tc>
                  <a:txBody>
                    <a:bodyPr/>
                    <a:lstStyle/>
                    <a:p>
                      <a:r>
                        <a:rPr lang="id-ID" sz="1200" dirty="0" smtClean="0"/>
                        <a:t>KNOWLEDGE DIMENSION</a:t>
                      </a:r>
                      <a:endParaRPr lang="id-ID" sz="1200" dirty="0"/>
                    </a:p>
                  </a:txBody>
                  <a:tcPr/>
                </a:tc>
                <a:tc>
                  <a:txBody>
                    <a:bodyPr/>
                    <a:lstStyle/>
                    <a:p>
                      <a:r>
                        <a:rPr lang="id-ID" sz="1200" dirty="0" smtClean="0"/>
                        <a:t>REMEMBER</a:t>
                      </a:r>
                      <a:endParaRPr lang="id-ID" sz="1200" dirty="0"/>
                    </a:p>
                  </a:txBody>
                  <a:tcPr/>
                </a:tc>
                <a:tc>
                  <a:txBody>
                    <a:bodyPr/>
                    <a:lstStyle/>
                    <a:p>
                      <a:r>
                        <a:rPr lang="id-ID" sz="1200" dirty="0" smtClean="0"/>
                        <a:t>UNDERSTAND</a:t>
                      </a:r>
                      <a:endParaRPr lang="id-ID" sz="1200" dirty="0"/>
                    </a:p>
                  </a:txBody>
                  <a:tcPr/>
                </a:tc>
                <a:tc>
                  <a:txBody>
                    <a:bodyPr/>
                    <a:lstStyle/>
                    <a:p>
                      <a:r>
                        <a:rPr lang="id-ID" sz="1200" dirty="0" smtClean="0"/>
                        <a:t>APPLY</a:t>
                      </a:r>
                      <a:endParaRPr lang="id-ID" sz="1200" dirty="0"/>
                    </a:p>
                  </a:txBody>
                  <a:tcPr/>
                </a:tc>
                <a:tc>
                  <a:txBody>
                    <a:bodyPr/>
                    <a:lstStyle/>
                    <a:p>
                      <a:r>
                        <a:rPr lang="id-ID" sz="1200" dirty="0" smtClean="0"/>
                        <a:t>ANALYZE</a:t>
                      </a:r>
                      <a:endParaRPr lang="id-ID" sz="1200" dirty="0"/>
                    </a:p>
                  </a:txBody>
                  <a:tcPr/>
                </a:tc>
                <a:tc>
                  <a:txBody>
                    <a:bodyPr/>
                    <a:lstStyle/>
                    <a:p>
                      <a:r>
                        <a:rPr lang="id-ID" sz="1200" dirty="0" smtClean="0"/>
                        <a:t>EVALUATE</a:t>
                      </a:r>
                      <a:endParaRPr lang="id-ID" sz="1200" dirty="0"/>
                    </a:p>
                  </a:txBody>
                  <a:tcPr/>
                </a:tc>
                <a:tc>
                  <a:txBody>
                    <a:bodyPr/>
                    <a:lstStyle/>
                    <a:p>
                      <a:r>
                        <a:rPr lang="id-ID" sz="1200" dirty="0" smtClean="0"/>
                        <a:t>CREATE</a:t>
                      </a:r>
                      <a:endParaRPr lang="id-ID" sz="1200" dirty="0"/>
                    </a:p>
                  </a:txBody>
                  <a:tcPr/>
                </a:tc>
                <a:tc>
                  <a:txBody>
                    <a:bodyPr/>
                    <a:lstStyle/>
                    <a:p>
                      <a:endParaRPr lang="id-ID" sz="1800"/>
                    </a:p>
                  </a:txBody>
                  <a:tcPr/>
                </a:tc>
              </a:tr>
              <a:tr h="714829">
                <a:tc>
                  <a:txBody>
                    <a:bodyPr/>
                    <a:lstStyle/>
                    <a:p>
                      <a:r>
                        <a:rPr lang="id-ID" sz="1200" dirty="0" smtClean="0"/>
                        <a:t>FACTUAL</a:t>
                      </a:r>
                      <a:endParaRPr lang="id-ID" sz="1200" dirty="0"/>
                    </a:p>
                  </a:txBody>
                  <a:tcPr/>
                </a:tc>
                <a:tc>
                  <a:txBody>
                    <a:bodyPr/>
                    <a:lstStyle/>
                    <a:p>
                      <a:pPr algn="ctr"/>
                      <a:r>
                        <a:rPr lang="id-ID" sz="1800" dirty="0" smtClean="0"/>
                        <a:t>M1</a:t>
                      </a:r>
                      <a:endParaRPr lang="id-ID" sz="1800" dirty="0"/>
                    </a:p>
                  </a:txBody>
                  <a:tcPr/>
                </a:tc>
                <a:tc>
                  <a:txBody>
                    <a:bodyPr/>
                    <a:lstStyle/>
                    <a:p>
                      <a:pPr algn="ctr"/>
                      <a:r>
                        <a:rPr lang="id-ID" sz="1800" dirty="0" smtClean="0"/>
                        <a:t>M3</a:t>
                      </a:r>
                      <a:endParaRPr lang="id-ID" sz="1800" dirty="0"/>
                    </a:p>
                  </a:txBody>
                  <a:tcPr/>
                </a:tc>
                <a:tc>
                  <a:txBody>
                    <a:bodyPr/>
                    <a:lstStyle/>
                    <a:p>
                      <a:endParaRPr lang="id-ID" sz="1800" dirty="0"/>
                    </a:p>
                  </a:txBody>
                  <a:tcPr/>
                </a:tc>
                <a:tc>
                  <a:txBody>
                    <a:bodyPr/>
                    <a:lstStyle/>
                    <a:p>
                      <a:endParaRPr lang="id-ID" sz="1800"/>
                    </a:p>
                  </a:txBody>
                  <a:tcPr/>
                </a:tc>
                <a:tc>
                  <a:txBody>
                    <a:bodyPr/>
                    <a:lstStyle/>
                    <a:p>
                      <a:endParaRPr lang="id-ID" sz="1800"/>
                    </a:p>
                  </a:txBody>
                  <a:tcPr/>
                </a:tc>
                <a:tc>
                  <a:txBody>
                    <a:bodyPr/>
                    <a:lstStyle/>
                    <a:p>
                      <a:endParaRPr lang="id-ID" sz="1800"/>
                    </a:p>
                  </a:txBody>
                  <a:tcPr/>
                </a:tc>
                <a:tc>
                  <a:txBody>
                    <a:bodyPr/>
                    <a:lstStyle/>
                    <a:p>
                      <a:endParaRPr lang="id-ID" sz="1800"/>
                    </a:p>
                  </a:txBody>
                  <a:tcPr/>
                </a:tc>
              </a:tr>
              <a:tr h="714829">
                <a:tc>
                  <a:txBody>
                    <a:bodyPr/>
                    <a:lstStyle/>
                    <a:p>
                      <a:r>
                        <a:rPr lang="id-ID" sz="1200" dirty="0" smtClean="0"/>
                        <a:t>CONCEPTUAL</a:t>
                      </a:r>
                      <a:endParaRPr lang="id-ID" sz="1200" dirty="0"/>
                    </a:p>
                  </a:txBody>
                  <a:tcPr/>
                </a:tc>
                <a:tc>
                  <a:txBody>
                    <a:bodyPr/>
                    <a:lstStyle/>
                    <a:p>
                      <a:pPr algn="ctr"/>
                      <a:r>
                        <a:rPr lang="id-ID" sz="1800" dirty="0" smtClean="0"/>
                        <a:t>M1</a:t>
                      </a:r>
                      <a:endParaRPr lang="id-ID" sz="1800" dirty="0"/>
                    </a:p>
                  </a:txBody>
                  <a:tcPr/>
                </a:tc>
                <a:tc>
                  <a:txBody>
                    <a:bodyPr/>
                    <a:lstStyle/>
                    <a:p>
                      <a:pPr algn="ctr"/>
                      <a:r>
                        <a:rPr lang="id-ID" sz="1800" dirty="0" smtClean="0"/>
                        <a:t>M2, M3</a:t>
                      </a:r>
                      <a:endParaRPr lang="id-ID" sz="1800" dirty="0"/>
                    </a:p>
                  </a:txBody>
                  <a:tcPr/>
                </a:tc>
                <a:tc>
                  <a:txBody>
                    <a:bodyPr/>
                    <a:lstStyle/>
                    <a:p>
                      <a:pPr algn="ctr"/>
                      <a:r>
                        <a:rPr lang="id-ID" sz="1800" dirty="0" smtClean="0"/>
                        <a:t>M4</a:t>
                      </a:r>
                      <a:endParaRPr lang="id-ID" sz="1800" dirty="0"/>
                    </a:p>
                  </a:txBody>
                  <a:tcPr/>
                </a:tc>
                <a:tc>
                  <a:txBody>
                    <a:bodyPr/>
                    <a:lstStyle/>
                    <a:p>
                      <a:pPr algn="ctr"/>
                      <a:r>
                        <a:rPr lang="id-ID" sz="1800" dirty="0" smtClean="0"/>
                        <a:t>M4</a:t>
                      </a:r>
                      <a:endParaRPr lang="id-ID" sz="1800" dirty="0"/>
                    </a:p>
                  </a:txBody>
                  <a:tcPr/>
                </a:tc>
                <a:tc>
                  <a:txBody>
                    <a:bodyPr/>
                    <a:lstStyle/>
                    <a:p>
                      <a:pPr algn="ctr"/>
                      <a:r>
                        <a:rPr lang="id-ID" sz="1800" dirty="0" smtClean="0"/>
                        <a:t>M4</a:t>
                      </a:r>
                      <a:endParaRPr lang="id-ID" sz="1800" dirty="0"/>
                    </a:p>
                  </a:txBody>
                  <a:tcPr/>
                </a:tc>
                <a:tc>
                  <a:txBody>
                    <a:bodyPr/>
                    <a:lstStyle/>
                    <a:p>
                      <a:r>
                        <a:rPr lang="id-ID" sz="1800" dirty="0" smtClean="0"/>
                        <a:t>M4,</a:t>
                      </a:r>
                      <a:r>
                        <a:rPr lang="id-ID" sz="1800" baseline="0" dirty="0" smtClean="0"/>
                        <a:t> M5</a:t>
                      </a:r>
                      <a:endParaRPr lang="id-ID" sz="1800" dirty="0"/>
                    </a:p>
                  </a:txBody>
                  <a:tcPr/>
                </a:tc>
                <a:tc>
                  <a:txBody>
                    <a:bodyPr/>
                    <a:lstStyle/>
                    <a:p>
                      <a:endParaRPr lang="id-ID" sz="1800"/>
                    </a:p>
                  </a:txBody>
                  <a:tcPr/>
                </a:tc>
              </a:tr>
              <a:tr h="714829">
                <a:tc>
                  <a:txBody>
                    <a:bodyPr/>
                    <a:lstStyle/>
                    <a:p>
                      <a:r>
                        <a:rPr lang="id-ID" sz="1200" dirty="0" smtClean="0"/>
                        <a:t>PROCEDURAL</a:t>
                      </a:r>
                      <a:endParaRPr lang="id-ID" sz="1200" dirty="0"/>
                    </a:p>
                  </a:txBody>
                  <a:tcPr/>
                </a:tc>
                <a:tc>
                  <a:txBody>
                    <a:bodyPr/>
                    <a:lstStyle/>
                    <a:p>
                      <a:pPr algn="ctr"/>
                      <a:r>
                        <a:rPr lang="id-ID" sz="1800" dirty="0" smtClean="0"/>
                        <a:t>M1</a:t>
                      </a:r>
                      <a:endParaRPr lang="id-ID" sz="1800" dirty="0"/>
                    </a:p>
                  </a:txBody>
                  <a:tcPr/>
                </a:tc>
                <a:tc>
                  <a:txBody>
                    <a:bodyPr/>
                    <a:lstStyle/>
                    <a:p>
                      <a:pPr algn="ctr"/>
                      <a:r>
                        <a:rPr lang="id-ID" sz="1800" dirty="0" smtClean="0"/>
                        <a:t>M2,M3</a:t>
                      </a:r>
                      <a:endParaRPr lang="id-ID" sz="1800" dirty="0"/>
                    </a:p>
                  </a:txBody>
                  <a:tcPr/>
                </a:tc>
                <a:tc>
                  <a:txBody>
                    <a:bodyPr/>
                    <a:lstStyle/>
                    <a:p>
                      <a:pPr algn="ctr"/>
                      <a:r>
                        <a:rPr lang="id-ID" sz="1800" dirty="0" smtClean="0"/>
                        <a:t>M4</a:t>
                      </a:r>
                      <a:endParaRPr lang="id-ID" sz="1800" dirty="0"/>
                    </a:p>
                  </a:txBody>
                  <a:tcPr/>
                </a:tc>
                <a:tc>
                  <a:txBody>
                    <a:bodyPr/>
                    <a:lstStyle/>
                    <a:p>
                      <a:pPr algn="ctr"/>
                      <a:r>
                        <a:rPr lang="id-ID" sz="1800" dirty="0" smtClean="0"/>
                        <a:t>M4</a:t>
                      </a:r>
                      <a:endParaRPr lang="id-ID" sz="1800" dirty="0"/>
                    </a:p>
                  </a:txBody>
                  <a:tcPr/>
                </a:tc>
                <a:tc>
                  <a:txBody>
                    <a:bodyPr/>
                    <a:lstStyle/>
                    <a:p>
                      <a:pPr algn="ctr"/>
                      <a:r>
                        <a:rPr lang="id-ID" sz="1800" dirty="0" smtClean="0"/>
                        <a:t>M4</a:t>
                      </a:r>
                      <a:endParaRPr lang="id-ID" sz="1800" dirty="0"/>
                    </a:p>
                  </a:txBody>
                  <a:tcPr/>
                </a:tc>
                <a:tc>
                  <a:txBody>
                    <a:bodyPr/>
                    <a:lstStyle/>
                    <a:p>
                      <a:r>
                        <a:rPr lang="id-ID" sz="1800" dirty="0" smtClean="0"/>
                        <a:t>M4,</a:t>
                      </a:r>
                    </a:p>
                    <a:p>
                      <a:r>
                        <a:rPr lang="id-ID" sz="1800" dirty="0" smtClean="0"/>
                        <a:t>M5</a:t>
                      </a:r>
                      <a:endParaRPr lang="id-ID" sz="1800" dirty="0"/>
                    </a:p>
                  </a:txBody>
                  <a:tcPr/>
                </a:tc>
                <a:tc>
                  <a:txBody>
                    <a:bodyPr/>
                    <a:lstStyle/>
                    <a:p>
                      <a:endParaRPr lang="id-ID" sz="1800"/>
                    </a:p>
                  </a:txBody>
                  <a:tcPr/>
                </a:tc>
              </a:tr>
              <a:tr h="714829">
                <a:tc>
                  <a:txBody>
                    <a:bodyPr/>
                    <a:lstStyle/>
                    <a:p>
                      <a:r>
                        <a:rPr lang="id-ID" sz="1200" dirty="0" smtClean="0"/>
                        <a:t>METACOGNITIVE</a:t>
                      </a:r>
                      <a:endParaRPr lang="id-ID" sz="1200" dirty="0"/>
                    </a:p>
                  </a:txBody>
                  <a:tcPr/>
                </a:tc>
                <a:tc>
                  <a:txBody>
                    <a:bodyPr/>
                    <a:lstStyle/>
                    <a:p>
                      <a:endParaRPr lang="id-ID" sz="1800"/>
                    </a:p>
                  </a:txBody>
                  <a:tcPr/>
                </a:tc>
                <a:tc>
                  <a:txBody>
                    <a:bodyPr/>
                    <a:lstStyle/>
                    <a:p>
                      <a:endParaRPr lang="id-ID" sz="1800"/>
                    </a:p>
                  </a:txBody>
                  <a:tcPr/>
                </a:tc>
                <a:tc>
                  <a:txBody>
                    <a:bodyPr/>
                    <a:lstStyle/>
                    <a:p>
                      <a:pPr algn="ctr"/>
                      <a:r>
                        <a:rPr lang="id-ID" sz="1800" dirty="0" smtClean="0"/>
                        <a:t>M4</a:t>
                      </a:r>
                      <a:endParaRPr lang="id-ID" sz="1800" dirty="0"/>
                    </a:p>
                  </a:txBody>
                  <a:tcPr/>
                </a:tc>
                <a:tc>
                  <a:txBody>
                    <a:bodyPr/>
                    <a:lstStyle/>
                    <a:p>
                      <a:pPr algn="ctr"/>
                      <a:r>
                        <a:rPr lang="id-ID" sz="1800" dirty="0" smtClean="0"/>
                        <a:t>M4</a:t>
                      </a:r>
                      <a:endParaRPr lang="id-ID" sz="1800" dirty="0"/>
                    </a:p>
                  </a:txBody>
                  <a:tcPr/>
                </a:tc>
                <a:tc>
                  <a:txBody>
                    <a:bodyPr/>
                    <a:lstStyle/>
                    <a:p>
                      <a:pPr algn="ctr"/>
                      <a:r>
                        <a:rPr lang="id-ID" sz="1800" dirty="0" smtClean="0"/>
                        <a:t>M4</a:t>
                      </a:r>
                      <a:endParaRPr lang="id-ID" sz="1800" dirty="0"/>
                    </a:p>
                  </a:txBody>
                  <a:tcPr/>
                </a:tc>
                <a:tc>
                  <a:txBody>
                    <a:bodyPr/>
                    <a:lstStyle/>
                    <a:p>
                      <a:r>
                        <a:rPr lang="id-ID" sz="1800" dirty="0" smtClean="0"/>
                        <a:t>M4</a:t>
                      </a:r>
                    </a:p>
                    <a:p>
                      <a:r>
                        <a:rPr lang="id-ID" sz="1800" dirty="0" smtClean="0"/>
                        <a:t>M5</a:t>
                      </a:r>
                      <a:endParaRPr lang="id-ID" sz="1800" dirty="0"/>
                    </a:p>
                  </a:txBody>
                  <a:tcPr/>
                </a:tc>
                <a:tc>
                  <a:txBody>
                    <a:bodyPr/>
                    <a:lstStyle/>
                    <a:p>
                      <a:endParaRPr lang="id-ID" sz="1800"/>
                    </a:p>
                  </a:txBody>
                  <a:tcPr/>
                </a:tc>
              </a:tr>
              <a:tr h="714829">
                <a:tc>
                  <a:txBody>
                    <a:bodyPr/>
                    <a:lstStyle/>
                    <a:p>
                      <a:endParaRPr lang="id-ID" sz="1800" dirty="0"/>
                    </a:p>
                  </a:txBody>
                  <a:tcPr/>
                </a:tc>
                <a:tc>
                  <a:txBody>
                    <a:bodyPr/>
                    <a:lstStyle/>
                    <a:p>
                      <a:endParaRPr lang="id-ID" sz="1800" dirty="0"/>
                    </a:p>
                  </a:txBody>
                  <a:tcPr/>
                </a:tc>
                <a:tc>
                  <a:txBody>
                    <a:bodyPr/>
                    <a:lstStyle/>
                    <a:p>
                      <a:endParaRPr lang="id-ID" sz="1800" dirty="0"/>
                    </a:p>
                  </a:txBody>
                  <a:tcPr/>
                </a:tc>
                <a:tc>
                  <a:txBody>
                    <a:bodyPr/>
                    <a:lstStyle/>
                    <a:p>
                      <a:endParaRPr lang="id-ID" sz="1800" dirty="0"/>
                    </a:p>
                  </a:txBody>
                  <a:tcPr/>
                </a:tc>
                <a:tc>
                  <a:txBody>
                    <a:bodyPr/>
                    <a:lstStyle/>
                    <a:p>
                      <a:endParaRPr lang="id-ID" sz="1800" dirty="0"/>
                    </a:p>
                  </a:txBody>
                  <a:tcPr/>
                </a:tc>
                <a:tc>
                  <a:txBody>
                    <a:bodyPr/>
                    <a:lstStyle/>
                    <a:p>
                      <a:endParaRPr lang="id-ID" sz="1800" dirty="0"/>
                    </a:p>
                  </a:txBody>
                  <a:tcPr/>
                </a:tc>
                <a:tc>
                  <a:txBody>
                    <a:bodyPr/>
                    <a:lstStyle/>
                    <a:p>
                      <a:endParaRPr lang="id-ID" sz="1800" dirty="0"/>
                    </a:p>
                  </a:txBody>
                  <a:tcPr/>
                </a:tc>
                <a:tc>
                  <a:txBody>
                    <a:bodyPr/>
                    <a:lstStyle/>
                    <a:p>
                      <a:endParaRPr lang="id-ID" sz="1800" dirty="0"/>
                    </a:p>
                  </a:txBody>
                  <a:tcPr/>
                </a:tc>
              </a:tr>
            </a:tbl>
          </a:graphicData>
        </a:graphic>
      </p:graphicFrame>
      <p:sp>
        <p:nvSpPr>
          <p:cNvPr id="28750" name="TextBox 1"/>
          <p:cNvSpPr txBox="1">
            <a:spLocks noChangeArrowheads="1"/>
          </p:cNvSpPr>
          <p:nvPr/>
        </p:nvSpPr>
        <p:spPr bwMode="auto">
          <a:xfrm>
            <a:off x="2052638" y="341313"/>
            <a:ext cx="5186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a:solidFill>
                  <a:schemeClr val="bg1"/>
                </a:solidFill>
              </a:rPr>
              <a:t>INTEGRASI PROSES KOGNITIF DAN DIMENSI</a:t>
            </a:r>
          </a:p>
          <a:p>
            <a:r>
              <a:rPr lang="id-ID">
                <a:solidFill>
                  <a:schemeClr val="bg1"/>
                </a:solidFill>
              </a:rPr>
              <a:t>PENGETAHUAN DALAM PEMBELAJARAN</a:t>
            </a:r>
          </a:p>
        </p:txBody>
      </p:sp>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descr="slide3.pd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700" y="6350"/>
            <a:ext cx="9156700" cy="6858000"/>
          </a:xfrm>
        </p:spPr>
      </p:pic>
      <p:pic>
        <p:nvPicPr>
          <p:cNvPr id="29699" name="Picture 7" descr="http://ibnufajar75.files.wordpress.com/2013/05/kurikulum-ba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347663"/>
            <a:ext cx="102393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7388" y="1219200"/>
            <a:ext cx="7859712" cy="4986338"/>
          </a:xfrm>
          <a:prstGeom prst="rect">
            <a:avLst/>
          </a:prstGeom>
        </p:spPr>
        <p:txBody>
          <a:bodyPr>
            <a:spAutoFit/>
          </a:bodyPr>
          <a:lstStyle/>
          <a:p>
            <a:pPr algn="ctr">
              <a:defRPr/>
            </a:pPr>
            <a:r>
              <a:rPr lang="id-ID" sz="1600" b="1" dirty="0">
                <a:solidFill>
                  <a:schemeClr val="bg1"/>
                </a:solidFill>
              </a:rPr>
              <a:t>Langkah-langkah dalam model Inkuiri terdiri atas</a:t>
            </a:r>
            <a:r>
              <a:rPr lang="id-ID" sz="1400" dirty="0">
                <a:solidFill>
                  <a:schemeClr val="bg1"/>
                </a:solidFill>
              </a:rPr>
              <a:t>: </a:t>
            </a:r>
          </a:p>
          <a:p>
            <a:pPr>
              <a:defRPr/>
            </a:pPr>
            <a:endParaRPr lang="id-ID" sz="1400" dirty="0">
              <a:solidFill>
                <a:schemeClr val="bg1"/>
              </a:solidFill>
            </a:endParaRPr>
          </a:p>
          <a:p>
            <a:pPr marL="342900" indent="-342900">
              <a:buFont typeface="+mj-lt"/>
              <a:buAutoNum type="arabicPeriod"/>
              <a:defRPr/>
            </a:pPr>
            <a:r>
              <a:rPr lang="id-ID" sz="1600" b="1" dirty="0">
                <a:solidFill>
                  <a:schemeClr val="bg1"/>
                </a:solidFill>
              </a:rPr>
              <a:t>Mengama</a:t>
            </a:r>
            <a:r>
              <a:rPr lang="id-ID" sz="1600" dirty="0">
                <a:solidFill>
                  <a:schemeClr val="bg1"/>
                </a:solidFill>
              </a:rPr>
              <a:t>ti berbagi fenomena alam, sosial, budaya yang akan memberikan pengalaman belajar kepada peserta didik mengenai berbagai fakta atau fenomena.</a:t>
            </a:r>
          </a:p>
          <a:p>
            <a:pPr marL="342900" indent="-342900">
              <a:buFont typeface="+mj-lt"/>
              <a:buAutoNum type="arabicPeriod"/>
              <a:defRPr/>
            </a:pPr>
            <a:endParaRPr lang="id-ID" sz="1600" dirty="0">
              <a:solidFill>
                <a:schemeClr val="bg1"/>
              </a:solidFill>
            </a:endParaRPr>
          </a:p>
          <a:p>
            <a:pPr marL="342900" indent="-342900">
              <a:buFont typeface="+mj-lt"/>
              <a:buAutoNum type="arabicPeriod"/>
              <a:defRPr/>
            </a:pPr>
            <a:r>
              <a:rPr lang="id-ID" sz="1600" b="1" dirty="0">
                <a:solidFill>
                  <a:schemeClr val="bg1"/>
                </a:solidFill>
              </a:rPr>
              <a:t>Mengajukan pertanyaan </a:t>
            </a:r>
            <a:r>
              <a:rPr lang="id-ID" sz="1600" dirty="0">
                <a:solidFill>
                  <a:schemeClr val="bg1"/>
                </a:solidFill>
              </a:rPr>
              <a:t>tentang fenomena yang dihadapi untuk melatih peserta didik mengeksplorasi fenomena melalui berbagai sumber (C4,C5,C6)</a:t>
            </a:r>
          </a:p>
          <a:p>
            <a:pPr marL="342900" indent="-342900">
              <a:buFont typeface="+mj-lt"/>
              <a:buAutoNum type="arabicPeriod"/>
              <a:defRPr/>
            </a:pPr>
            <a:endParaRPr lang="id-ID" sz="1600" dirty="0">
              <a:solidFill>
                <a:schemeClr val="bg1"/>
              </a:solidFill>
            </a:endParaRPr>
          </a:p>
          <a:p>
            <a:pPr marL="342900" indent="-342900">
              <a:buFont typeface="+mj-lt"/>
              <a:buAutoNum type="arabicPeriod"/>
              <a:defRPr/>
            </a:pPr>
            <a:r>
              <a:rPr lang="id-ID" sz="1600" b="1" dirty="0">
                <a:solidFill>
                  <a:schemeClr val="bg1"/>
                </a:solidFill>
              </a:rPr>
              <a:t>Mengajukan dugaan </a:t>
            </a:r>
            <a:r>
              <a:rPr lang="id-ID" sz="1600" dirty="0">
                <a:solidFill>
                  <a:schemeClr val="bg1"/>
                </a:solidFill>
              </a:rPr>
              <a:t>atau kemungkinan jawaban dapat melatih peserta didik dalam mengasosiasi atau melakukan penalaran terhadap kemungkinan jawaban dari pertanyaan yang diajukan.</a:t>
            </a:r>
          </a:p>
          <a:p>
            <a:pPr marL="342900" indent="-342900">
              <a:buFont typeface="+mj-lt"/>
              <a:buAutoNum type="arabicPeriod"/>
              <a:defRPr/>
            </a:pPr>
            <a:endParaRPr lang="id-ID" sz="1600" dirty="0">
              <a:solidFill>
                <a:schemeClr val="bg1"/>
              </a:solidFill>
            </a:endParaRPr>
          </a:p>
          <a:p>
            <a:pPr marL="342900" indent="-342900">
              <a:buFont typeface="+mj-lt"/>
              <a:buAutoNum type="arabicPeriod"/>
              <a:defRPr/>
            </a:pPr>
            <a:r>
              <a:rPr lang="id-ID" sz="1600" b="1" dirty="0">
                <a:solidFill>
                  <a:schemeClr val="bg1"/>
                </a:solidFill>
              </a:rPr>
              <a:t>Mengumpulkan data </a:t>
            </a:r>
            <a:r>
              <a:rPr lang="id-ID" sz="1600" dirty="0">
                <a:solidFill>
                  <a:schemeClr val="bg1"/>
                </a:solidFill>
              </a:rPr>
              <a:t>yang terkait dengan dugaan atau pertanyaan yang diajukan, sehingga peserta didik dapat memprediksi dugaan yang paling tepat sebagai dasar untuk merumuskan suatu kesimpulan.</a:t>
            </a:r>
          </a:p>
          <a:p>
            <a:pPr marL="342900" indent="-342900">
              <a:buFont typeface="+mj-lt"/>
              <a:buAutoNum type="arabicPeriod"/>
              <a:defRPr/>
            </a:pPr>
            <a:endParaRPr lang="id-ID" sz="1600" b="1" dirty="0">
              <a:solidFill>
                <a:schemeClr val="bg1"/>
              </a:solidFill>
            </a:endParaRPr>
          </a:p>
          <a:p>
            <a:pPr marL="342900" indent="-342900">
              <a:buFont typeface="+mj-lt"/>
              <a:buAutoNum type="arabicPeriod"/>
              <a:defRPr/>
            </a:pPr>
            <a:r>
              <a:rPr lang="id-ID" sz="1600" b="1" dirty="0">
                <a:solidFill>
                  <a:schemeClr val="bg1"/>
                </a:solidFill>
              </a:rPr>
              <a:t>Merumuskan kesimpulan-kesimpulan </a:t>
            </a:r>
            <a:r>
              <a:rPr lang="id-ID" sz="1600" dirty="0">
                <a:solidFill>
                  <a:schemeClr val="bg1"/>
                </a:solidFill>
              </a:rPr>
              <a:t>berdasarkan data yang telah diolah atau dianalisis, sehingga peserta didik dapat mempresentasikan atau menyajikan hasil temuannya. </a:t>
            </a:r>
          </a:p>
        </p:txBody>
      </p:sp>
      <p:sp>
        <p:nvSpPr>
          <p:cNvPr id="29701" name="TextBox 2"/>
          <p:cNvSpPr txBox="1">
            <a:spLocks noChangeArrowheads="1"/>
          </p:cNvSpPr>
          <p:nvPr/>
        </p:nvSpPr>
        <p:spPr bwMode="auto">
          <a:xfrm>
            <a:off x="2286000" y="687388"/>
            <a:ext cx="5219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b="1">
                <a:solidFill>
                  <a:schemeClr val="bg1"/>
                </a:solidFill>
              </a:rPr>
              <a:t>MODEL PEMBELAJARAN MENELITI (INKUIRI</a:t>
            </a:r>
            <a:r>
              <a:rPr lang="id-ID">
                <a:solidFill>
                  <a:schemeClr val="bg1"/>
                </a:solidFill>
              </a:rPr>
              <a:t>)</a:t>
            </a:r>
          </a:p>
        </p:txBody>
      </p:sp>
      <p:pic>
        <p:nvPicPr>
          <p:cNvPr id="2970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7663"/>
            <a:ext cx="11557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228600" y="3200400"/>
            <a:ext cx="7677150" cy="2800350"/>
          </a:xfrm>
          <a:prstGeom prst="rect">
            <a:avLst/>
          </a:prstGeom>
          <a:noFill/>
          <a:ln w="9525">
            <a:noFill/>
            <a:miter lim="800000"/>
            <a:headEnd/>
            <a:tailEnd/>
          </a:ln>
          <a:effectLst/>
        </p:spPr>
        <p:txBody>
          <a:bodyPr anchor="ctr">
            <a:spAutoFit/>
          </a:bodyPr>
          <a:lstStyle/>
          <a:p>
            <a:pPr algn="r" eaLnBrk="1" hangingPunct="1">
              <a:defRPr/>
            </a:pPr>
            <a:r>
              <a:rPr lang="id-ID" sz="8800" dirty="0">
                <a:solidFill>
                  <a:schemeClr val="accent5">
                    <a:lumMod val="50000"/>
                  </a:schemeClr>
                </a:solidFill>
                <a:effectLst>
                  <a:outerShdw blurRad="38100" dist="38100" dir="2700000" algn="tl">
                    <a:srgbClr val="000000"/>
                  </a:outerShdw>
                </a:effectLst>
                <a:latin typeface="Fiolex Girls" pitchFamily="34" charset="0"/>
              </a:rPr>
              <a:t>TERIMA KASIH</a:t>
            </a:r>
            <a:endParaRPr lang="en-US" sz="8800" dirty="0">
              <a:solidFill>
                <a:schemeClr val="accent5">
                  <a:lumMod val="50000"/>
                </a:schemeClr>
              </a:solidFill>
              <a:effectLst>
                <a:outerShdw blurRad="38100" dist="38100" dir="2700000" algn="tl">
                  <a:srgbClr val="000000"/>
                </a:outerShdw>
              </a:effectLst>
              <a:latin typeface="Fiolex Girls" pitchFamily="34" charset="0"/>
            </a:endParaRPr>
          </a:p>
        </p:txBody>
      </p:sp>
      <p:sp>
        <p:nvSpPr>
          <p:cNvPr id="30724" name="Rectangle 1"/>
          <p:cNvSpPr>
            <a:spLocks noChangeArrowheads="1"/>
          </p:cNvSpPr>
          <p:nvPr/>
        </p:nvSpPr>
        <p:spPr bwMode="auto">
          <a:xfrm>
            <a:off x="2286000" y="-2362200"/>
            <a:ext cx="4572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id-ID"/>
          </a:p>
          <a:p>
            <a:r>
              <a:rPr lang="fi-FI" sz="1000" b="1"/>
              <a:t>Jenjang HOTS</a:t>
            </a:r>
            <a:r>
              <a:rPr lang="fi-FI" sz="1000"/>
              <a:t>	</a:t>
            </a:r>
            <a:r>
              <a:rPr lang="fi-FI" sz="1000" b="1"/>
              <a:t>Kemampuan</a:t>
            </a:r>
            <a:r>
              <a:rPr lang="fi-FI" sz="1000"/>
              <a:t>	</a:t>
            </a:r>
            <a:r>
              <a:rPr lang="fi-FI" sz="1000" b="1"/>
              <a:t>Kata Kerja</a:t>
            </a:r>
            <a:r>
              <a:rPr lang="fi-FI" sz="1000"/>
              <a:t>	</a:t>
            </a:r>
          </a:p>
          <a:p>
            <a:r>
              <a:rPr lang="id-ID" sz="1000"/>
              <a:t>Analisis 	</a:t>
            </a:r>
            <a:r>
              <a:rPr lang="id-ID" sz="1000" b="1"/>
              <a:t>Mengelompokkan </a:t>
            </a:r>
            <a:r>
              <a:rPr lang="id-ID" sz="1000"/>
              <a:t>dalam bagian-bagian penting dari sebuah sumber informasi/benda yang diamati/ fenomena sosial-alam-budaya	mediferensiasi kelompok informasi </a:t>
            </a:r>
          </a:p>
          <a:p>
            <a:r>
              <a:rPr lang="id-ID" sz="1000"/>
              <a:t>memilih informasi berdasarkan kelompok</a:t>
            </a:r>
          </a:p>
          <a:p>
            <a:r>
              <a:rPr lang="id-ID" sz="1000"/>
              <a:t>menentukan fokus penting suatu informasi	</a:t>
            </a:r>
          </a:p>
          <a:p>
            <a:r>
              <a:rPr lang="id-ID" sz="1000"/>
              <a:t>	</a:t>
            </a:r>
            <a:r>
              <a:rPr lang="id-ID" sz="1000" b="1"/>
              <a:t>Menentukan keterkaitan </a:t>
            </a:r>
            <a:r>
              <a:rPr lang="id-ID" sz="1000"/>
              <a:t>antar komponen	mengorganisasi keterkaitan antar kelompok/menyusun</a:t>
            </a:r>
          </a:p>
          <a:p>
            <a:r>
              <a:rPr lang="id-ID" sz="1000"/>
              <a:t>menemukan koherensi antar kelompok </a:t>
            </a:r>
          </a:p>
          <a:p>
            <a:r>
              <a:rPr lang="id-ID" sz="1000"/>
              <a:t>membuat struktur (baru) untuk kelompok informasi	</a:t>
            </a:r>
          </a:p>
          <a:p>
            <a:r>
              <a:rPr lang="id-ID" sz="1000"/>
              <a:t>	Menemukan pikiran pokok/bias/nilai penulis atau pemberi informasi	memberi label untuk kelompok yang dikembangkan</a:t>
            </a:r>
          </a:p>
          <a:p>
            <a:r>
              <a:rPr lang="id-ID" sz="1000"/>
              <a:t>menemukan bias penulis/pemberi informasi	</a:t>
            </a:r>
          </a:p>
          <a:p>
            <a:r>
              <a:rPr lang="id-ID" sz="1000"/>
              <a:t>Evaluasi 	</a:t>
            </a:r>
            <a:r>
              <a:rPr lang="id-ID" sz="1000" b="1"/>
              <a:t>Menentukan kesesuaian </a:t>
            </a:r>
            <a:r>
              <a:rPr lang="id-ID" sz="1000"/>
              <a:t>antara masalah, uraian dan kesimpulan/ </a:t>
            </a:r>
            <a:r>
              <a:rPr lang="id-ID" sz="1000" b="1"/>
              <a:t>proporsi </a:t>
            </a:r>
            <a:r>
              <a:rPr lang="id-ID" sz="1000"/>
              <a:t>suatu bentuk/</a:t>
            </a:r>
            <a:r>
              <a:rPr lang="id-ID" sz="1000" b="1"/>
              <a:t>proporsi </a:t>
            </a:r>
            <a:r>
              <a:rPr lang="id-ID" sz="1000"/>
              <a:t>suatu penyajian drama tari	mencek kesinambungan</a:t>
            </a:r>
          </a:p>
          <a:p>
            <a:r>
              <a:rPr lang="id-ID" sz="1000"/>
              <a:t>mendeteksi unsur yang sama</a:t>
            </a:r>
          </a:p>
          <a:p>
            <a:r>
              <a:rPr lang="id-ID" sz="1000"/>
              <a:t>memonitoring kegiatan</a:t>
            </a:r>
          </a:p>
          <a:p>
            <a:r>
              <a:rPr lang="id-ID" sz="1000"/>
              <a:t>mentes/menguji 	</a:t>
            </a:r>
          </a:p>
          <a:p>
            <a:r>
              <a:rPr lang="id-ID" sz="1000"/>
              <a:t>	Menentukan kesesuaian metoda/ prosedur/ teknik/rumus/prinsip dengan masalah	mengeritik kelebihan dan kelemahan informasi atau bagiannya</a:t>
            </a:r>
          </a:p>
          <a:p>
            <a:r>
              <a:rPr lang="id-ID" sz="1000"/>
              <a:t>memberikan penilaian berdasarkan kriteria	</a:t>
            </a:r>
          </a:p>
          <a:p>
            <a:r>
              <a:rPr lang="id-ID" sz="1000"/>
              <a:t>Mencipta	Mengembangkan hipotesis	mengembangkan	</a:t>
            </a:r>
          </a:p>
          <a:p>
            <a:r>
              <a:rPr lang="id-ID" sz="1000"/>
              <a:t>	Merencanakan penelitian/proyek/ kegiatan/ciptaan	merencanakan</a:t>
            </a:r>
          </a:p>
          <a:p>
            <a:r>
              <a:rPr lang="id-ID" sz="1000"/>
              <a:t>mendesain	</a:t>
            </a:r>
          </a:p>
          <a:p>
            <a:r>
              <a:rPr lang="id-ID" sz="1000"/>
              <a:t>	mengembangkan produk baru 	menghasilkan</a:t>
            </a:r>
          </a:p>
          <a:p>
            <a:r>
              <a:rPr lang="id-ID" sz="1000"/>
              <a:t>mekonstruksi</a:t>
            </a:r>
          </a:p>
          <a:p>
            <a:r>
              <a:rPr lang="id-ID" sz="1000"/>
              <a:t>merekonstruksi 	</a:t>
            </a:r>
          </a:p>
        </p:txBody>
      </p:sp>
      <p:sp>
        <p:nvSpPr>
          <p:cNvPr id="30725" name="Rectangle 6"/>
          <p:cNvSpPr>
            <a:spLocks noChangeArrowheads="1"/>
          </p:cNvSpPr>
          <p:nvPr/>
        </p:nvSpPr>
        <p:spPr bwMode="auto">
          <a:xfrm>
            <a:off x="2516188" y="13414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d-ID"/>
          </a:p>
        </p:txBody>
      </p:sp>
      <p:pic>
        <p:nvPicPr>
          <p:cNvPr id="3072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57200"/>
            <a:ext cx="149701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p:cNvPicPr>
          <p:nvPr/>
        </p:nvPicPr>
        <p:blipFill>
          <a:blip r:embed="rId5">
            <a:extLst>
              <a:ext uri="{28A0092B-C50C-407E-A947-70E740481C1C}">
                <a14:useLocalDpi xmlns:a14="http://schemas.microsoft.com/office/drawing/2010/main" val="0"/>
              </a:ext>
            </a:extLst>
          </a:blip>
          <a:srcRect b="14365"/>
          <a:stretch>
            <a:fillRect/>
          </a:stretch>
        </p:blipFill>
        <p:spPr bwMode="auto">
          <a:xfrm>
            <a:off x="-88900" y="5132388"/>
            <a:ext cx="18224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descr="http://ibnufajar75.files.wordpress.com/2013/05/kurikulum-bar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671513"/>
            <a:ext cx="1143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90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bd0550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04800"/>
            <a:ext cx="114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919878" y="1828800"/>
            <a:ext cx="2438400" cy="3657600"/>
          </a:xfrm>
          <a:prstGeom prst="rect">
            <a:avLst/>
          </a:prstGeom>
          <a:solidFill>
            <a:schemeClr val="accent1"/>
          </a:solidFill>
          <a:ln w="9525"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a:lstStyle/>
          <a:p>
            <a:pPr algn="ctr">
              <a:defRPr/>
            </a:pPr>
            <a:r>
              <a:rPr lang="id-ID" b="1" dirty="0">
                <a:latin typeface="Arial" charset="0"/>
              </a:rPr>
              <a:t>RUJUKAN BARU</a:t>
            </a:r>
          </a:p>
          <a:p>
            <a:pPr algn="ctr">
              <a:defRPr/>
            </a:pPr>
            <a:endParaRPr lang="id-ID" dirty="0">
              <a:latin typeface="Arial" charset="0"/>
            </a:endParaRPr>
          </a:p>
          <a:p>
            <a:pPr marL="285750" indent="-285750" algn="ctr">
              <a:buFont typeface="Wingdings" pitchFamily="2" charset="2"/>
              <a:buChar char="§"/>
              <a:defRPr/>
            </a:pPr>
            <a:r>
              <a:rPr lang="id-ID" sz="1600" b="1" dirty="0">
                <a:latin typeface="Arial" charset="0"/>
              </a:rPr>
              <a:t>Permendikbud 20/2016-SKL</a:t>
            </a:r>
          </a:p>
          <a:p>
            <a:pPr marL="285750" indent="-285750" algn="ctr">
              <a:buFont typeface="Wingdings" pitchFamily="2" charset="2"/>
              <a:buChar char="§"/>
              <a:defRPr/>
            </a:pPr>
            <a:r>
              <a:rPr lang="id-ID" sz="1600" b="1" dirty="0">
                <a:latin typeface="Arial" charset="0"/>
              </a:rPr>
              <a:t>Permendikbud 21/2016-SI</a:t>
            </a:r>
          </a:p>
          <a:p>
            <a:pPr marL="285750" indent="-285750" algn="ctr">
              <a:buFont typeface="Wingdings" pitchFamily="2" charset="2"/>
              <a:buChar char="§"/>
              <a:defRPr/>
            </a:pPr>
            <a:r>
              <a:rPr lang="id-ID" sz="1600" b="1" dirty="0">
                <a:latin typeface="Arial" charset="0"/>
              </a:rPr>
              <a:t>Permendikbud 22/2016-SPo</a:t>
            </a:r>
          </a:p>
          <a:p>
            <a:pPr marL="285750" indent="-285750" algn="ctr">
              <a:buFont typeface="Wingdings" pitchFamily="2" charset="2"/>
              <a:buChar char="§"/>
              <a:defRPr/>
            </a:pPr>
            <a:r>
              <a:rPr lang="id-ID" sz="1600" b="1" dirty="0">
                <a:latin typeface="Arial" charset="0"/>
              </a:rPr>
              <a:t>Permendikbud 23/2016 Spe</a:t>
            </a:r>
          </a:p>
          <a:p>
            <a:pPr marL="285750" indent="-285750" algn="ctr">
              <a:buFont typeface="Wingdings" pitchFamily="2" charset="2"/>
              <a:buChar char="§"/>
              <a:defRPr/>
            </a:pPr>
            <a:r>
              <a:rPr lang="id-ID" sz="1600" b="1" dirty="0">
                <a:latin typeface="Arial" charset="0"/>
              </a:rPr>
              <a:t>Permendikbud 24?2016-KI dan KD</a:t>
            </a:r>
          </a:p>
        </p:txBody>
      </p:sp>
      <p:sp>
        <p:nvSpPr>
          <p:cNvPr id="4" name="Rounded Rectangle 3"/>
          <p:cNvSpPr/>
          <p:nvPr/>
        </p:nvSpPr>
        <p:spPr bwMode="auto">
          <a:xfrm>
            <a:off x="4137712" y="2233198"/>
            <a:ext cx="1881352" cy="1941143"/>
          </a:xfrm>
          <a:prstGeom prst="roundRect">
            <a:avLst/>
          </a:prstGeom>
          <a:solidFill>
            <a:schemeClr val="accent1"/>
          </a:solidFill>
          <a:ln w="9525"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a:lstStyle/>
          <a:p>
            <a:pPr algn="ctr">
              <a:defRPr/>
            </a:pPr>
            <a:endParaRPr lang="id-ID" dirty="0">
              <a:latin typeface="Arial" charset="0"/>
            </a:endParaRPr>
          </a:p>
          <a:p>
            <a:pPr algn="ctr">
              <a:defRPr/>
            </a:pPr>
            <a:r>
              <a:rPr lang="id-ID" b="1" dirty="0">
                <a:latin typeface="Arial" charset="0"/>
              </a:rPr>
              <a:t>Implementasi</a:t>
            </a:r>
          </a:p>
          <a:p>
            <a:pPr algn="ctr">
              <a:defRPr/>
            </a:pPr>
            <a:r>
              <a:rPr lang="id-ID" b="1" dirty="0">
                <a:latin typeface="Arial" charset="0"/>
              </a:rPr>
              <a:t>Kurikulum 2013</a:t>
            </a:r>
          </a:p>
          <a:p>
            <a:pPr algn="ctr">
              <a:defRPr/>
            </a:pPr>
            <a:r>
              <a:rPr lang="id-ID" b="1" dirty="0">
                <a:latin typeface="Arial" charset="0"/>
              </a:rPr>
              <a:t>(2016-2019)</a:t>
            </a:r>
          </a:p>
        </p:txBody>
      </p:sp>
      <p:sp>
        <p:nvSpPr>
          <p:cNvPr id="5130" name="Right Arrow 4"/>
          <p:cNvSpPr>
            <a:spLocks noChangeArrowheads="1"/>
          </p:cNvSpPr>
          <p:nvPr/>
        </p:nvSpPr>
        <p:spPr bwMode="auto">
          <a:xfrm>
            <a:off x="3475038" y="2868613"/>
            <a:ext cx="712787" cy="669925"/>
          </a:xfrm>
          <a:prstGeom prst="rightArrow">
            <a:avLst>
              <a:gd name="adj1" fmla="val 50000"/>
              <a:gd name="adj2" fmla="val 49894"/>
            </a:avLst>
          </a:prstGeom>
          <a:solidFill>
            <a:schemeClr val="accent1"/>
          </a:solidFill>
          <a:ln w="9525" algn="ctr">
            <a:solidFill>
              <a:schemeClr val="tx1"/>
            </a:solidFill>
            <a:round/>
            <a:headEnd/>
            <a:tailEnd/>
          </a:ln>
        </p:spPr>
        <p:txBody>
          <a:bodyPr/>
          <a:lstStyle/>
          <a:p>
            <a:endParaRPr lang="id-ID"/>
          </a:p>
        </p:txBody>
      </p:sp>
      <p:sp>
        <p:nvSpPr>
          <p:cNvPr id="6" name="Oval 5"/>
          <p:cNvSpPr/>
          <p:nvPr/>
        </p:nvSpPr>
        <p:spPr bwMode="auto">
          <a:xfrm>
            <a:off x="3798004" y="4890157"/>
            <a:ext cx="2831395" cy="914400"/>
          </a:xfrm>
          <a:prstGeom prst="ellipse">
            <a:avLst/>
          </a:prstGeom>
          <a:solidFill>
            <a:schemeClr val="accent1"/>
          </a:solidFill>
          <a:ln w="9525"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a:lstStyle/>
          <a:p>
            <a:pPr algn="ctr">
              <a:defRPr/>
            </a:pPr>
            <a:r>
              <a:rPr lang="id-ID" b="1" dirty="0">
                <a:latin typeface="Arial" charset="0"/>
              </a:rPr>
              <a:t>Model Pembelajaran</a:t>
            </a:r>
          </a:p>
        </p:txBody>
      </p:sp>
      <p:sp>
        <p:nvSpPr>
          <p:cNvPr id="5134" name="Up-Down Arrow 6"/>
          <p:cNvSpPr>
            <a:spLocks noChangeArrowheads="1"/>
          </p:cNvSpPr>
          <p:nvPr/>
        </p:nvSpPr>
        <p:spPr bwMode="auto">
          <a:xfrm>
            <a:off x="4700588" y="4064000"/>
            <a:ext cx="484187" cy="812800"/>
          </a:xfrm>
          <a:prstGeom prst="upDownArrow">
            <a:avLst>
              <a:gd name="adj1" fmla="val 50000"/>
              <a:gd name="adj2" fmla="val 50034"/>
            </a:avLst>
          </a:prstGeom>
          <a:solidFill>
            <a:schemeClr val="accent1"/>
          </a:solidFill>
          <a:ln w="9525" algn="ctr">
            <a:solidFill>
              <a:schemeClr val="tx1"/>
            </a:solidFill>
            <a:round/>
            <a:headEnd/>
            <a:tailEnd/>
          </a:ln>
        </p:spPr>
        <p:txBody>
          <a:bodyPr/>
          <a:lstStyle/>
          <a:p>
            <a:endParaRPr lang="id-ID"/>
          </a:p>
        </p:txBody>
      </p:sp>
      <p:sp>
        <p:nvSpPr>
          <p:cNvPr id="5135" name="Curved Up Arrow 7"/>
          <p:cNvSpPr>
            <a:spLocks noChangeArrowheads="1"/>
          </p:cNvSpPr>
          <p:nvPr/>
        </p:nvSpPr>
        <p:spPr bwMode="auto">
          <a:xfrm rot="414053">
            <a:off x="2052638" y="5484813"/>
            <a:ext cx="2843212" cy="958850"/>
          </a:xfrm>
          <a:prstGeom prst="curvedUpArrow">
            <a:avLst>
              <a:gd name="adj1" fmla="val 25012"/>
              <a:gd name="adj2" fmla="val 50025"/>
              <a:gd name="adj3" fmla="val 25000"/>
            </a:avLst>
          </a:prstGeom>
          <a:solidFill>
            <a:schemeClr val="accent1"/>
          </a:solidFill>
          <a:ln w="9525" algn="ctr">
            <a:solidFill>
              <a:schemeClr val="tx1"/>
            </a:solidFill>
            <a:round/>
            <a:headEnd/>
            <a:tailEnd/>
          </a:ln>
        </p:spPr>
        <p:txBody>
          <a:bodyPr/>
          <a:lstStyle/>
          <a:p>
            <a:endParaRPr lang="id-ID"/>
          </a:p>
        </p:txBody>
      </p:sp>
      <p:sp>
        <p:nvSpPr>
          <p:cNvPr id="5136" name="TextBox 8"/>
          <p:cNvSpPr txBox="1">
            <a:spLocks noChangeArrowheads="1"/>
          </p:cNvSpPr>
          <p:nvPr/>
        </p:nvSpPr>
        <p:spPr bwMode="auto">
          <a:xfrm>
            <a:off x="2971800" y="838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a:t>a</a:t>
            </a:r>
          </a:p>
        </p:txBody>
      </p:sp>
      <p:sp>
        <p:nvSpPr>
          <p:cNvPr id="5137" name="TextBox 10"/>
          <p:cNvSpPr txBox="1">
            <a:spLocks noChangeArrowheads="1"/>
          </p:cNvSpPr>
          <p:nvPr/>
        </p:nvSpPr>
        <p:spPr bwMode="auto">
          <a:xfrm>
            <a:off x="2324100" y="808038"/>
            <a:ext cx="463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b="1">
                <a:solidFill>
                  <a:schemeClr val="bg1"/>
                </a:solidFill>
              </a:rPr>
              <a:t>AKTUALISASI PEMBELAJARAN</a:t>
            </a:r>
            <a:r>
              <a:rPr lang="id-ID" sz="2000" b="1">
                <a:solidFill>
                  <a:schemeClr val="bg1"/>
                </a:solidFill>
              </a:rPr>
              <a:t> K-2013</a:t>
            </a:r>
            <a:endParaRPr lang="id-ID">
              <a:solidFill>
                <a:schemeClr val="bg1"/>
              </a:solidFill>
            </a:endParaRPr>
          </a:p>
        </p:txBody>
      </p:sp>
      <p:grpSp>
        <p:nvGrpSpPr>
          <p:cNvPr id="5138" name="Group 6"/>
          <p:cNvGrpSpPr>
            <a:grpSpLocks/>
          </p:cNvGrpSpPr>
          <p:nvPr/>
        </p:nvGrpSpPr>
        <p:grpSpPr bwMode="auto">
          <a:xfrm>
            <a:off x="6019800" y="2209800"/>
            <a:ext cx="2971800" cy="3965575"/>
            <a:chOff x="2690749" y="914400"/>
            <a:chExt cx="7321468" cy="5898976"/>
          </a:xfrm>
        </p:grpSpPr>
        <p:pic>
          <p:nvPicPr>
            <p:cNvPr id="51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749" y="2420889"/>
              <a:ext cx="7176797" cy="4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16" name="Rectangular Callout 15"/>
            <p:cNvSpPr/>
            <p:nvPr/>
          </p:nvSpPr>
          <p:spPr>
            <a:xfrm>
              <a:off x="3531624" y="947461"/>
              <a:ext cx="3664644" cy="1908076"/>
            </a:xfrm>
            <a:prstGeom prst="wedgeRectCallout">
              <a:avLst>
                <a:gd name="adj1" fmla="val 23122"/>
                <a:gd name="adj2" fmla="val 939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1000" b="1" dirty="0">
                  <a:solidFill>
                    <a:schemeClr val="bg1"/>
                  </a:solidFill>
                </a:rPr>
                <a:t>Learning and Innovation</a:t>
              </a:r>
            </a:p>
            <a:p>
              <a:pPr fontAlgn="auto">
                <a:spcBef>
                  <a:spcPts val="0"/>
                </a:spcBef>
                <a:spcAft>
                  <a:spcPts val="0"/>
                </a:spcAft>
                <a:defRPr/>
              </a:pPr>
              <a:r>
                <a:rPr lang="en-US" sz="1000" b="1" dirty="0">
                  <a:solidFill>
                    <a:schemeClr val="bg1"/>
                  </a:solidFill>
                </a:rPr>
                <a:t>• Creativity and innovation</a:t>
              </a:r>
            </a:p>
            <a:p>
              <a:pPr fontAlgn="auto">
                <a:spcBef>
                  <a:spcPts val="0"/>
                </a:spcBef>
                <a:spcAft>
                  <a:spcPts val="0"/>
                </a:spcAft>
                <a:defRPr/>
              </a:pPr>
              <a:r>
                <a:rPr lang="id-ID" sz="1000" b="1" dirty="0">
                  <a:solidFill>
                    <a:schemeClr val="bg1"/>
                  </a:solidFill>
                </a:rPr>
                <a:t>• Critical thinking and problem solving</a:t>
              </a:r>
            </a:p>
            <a:p>
              <a:pPr fontAlgn="auto">
                <a:spcBef>
                  <a:spcPts val="0"/>
                </a:spcBef>
                <a:spcAft>
                  <a:spcPts val="0"/>
                </a:spcAft>
                <a:defRPr/>
              </a:pPr>
              <a:r>
                <a:rPr lang="id-ID" sz="1000" b="1" dirty="0">
                  <a:solidFill>
                    <a:schemeClr val="bg1"/>
                  </a:solidFill>
                </a:rPr>
                <a:t>•Communication and </a:t>
              </a:r>
              <a:r>
                <a:rPr lang="id-ID" sz="1400" dirty="0">
                  <a:solidFill>
                    <a:schemeClr val="bg1"/>
                  </a:solidFill>
                </a:rPr>
                <a:t>collaboration</a:t>
              </a:r>
            </a:p>
          </p:txBody>
        </p:sp>
        <p:sp>
          <p:nvSpPr>
            <p:cNvPr id="17" name="Rectangular Callout 16"/>
            <p:cNvSpPr/>
            <p:nvPr/>
          </p:nvSpPr>
          <p:spPr>
            <a:xfrm>
              <a:off x="7438752" y="1268622"/>
              <a:ext cx="2573465" cy="1327152"/>
            </a:xfrm>
            <a:prstGeom prst="wedgeRectCallout">
              <a:avLst>
                <a:gd name="adj1" fmla="val 3555"/>
                <a:gd name="adj2" fmla="val 17758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800" b="1" dirty="0">
                  <a:solidFill>
                    <a:schemeClr val="accent5">
                      <a:lumMod val="50000"/>
                    </a:schemeClr>
                  </a:solidFill>
                </a:rPr>
                <a:t>Information, Media and Technology</a:t>
              </a:r>
            </a:p>
            <a:p>
              <a:pPr fontAlgn="auto">
                <a:spcBef>
                  <a:spcPts val="0"/>
                </a:spcBef>
                <a:spcAft>
                  <a:spcPts val="0"/>
                </a:spcAft>
                <a:defRPr/>
              </a:pPr>
              <a:r>
                <a:rPr lang="id-ID" sz="800" dirty="0">
                  <a:solidFill>
                    <a:schemeClr val="accent5">
                      <a:lumMod val="50000"/>
                    </a:schemeClr>
                  </a:solidFill>
                </a:rPr>
                <a:t>• Information literacy</a:t>
              </a:r>
            </a:p>
            <a:p>
              <a:pPr fontAlgn="auto">
                <a:spcBef>
                  <a:spcPts val="0"/>
                </a:spcBef>
                <a:spcAft>
                  <a:spcPts val="0"/>
                </a:spcAft>
                <a:defRPr/>
              </a:pPr>
              <a:r>
                <a:rPr lang="id-ID" sz="800" dirty="0">
                  <a:solidFill>
                    <a:schemeClr val="accent5">
                      <a:lumMod val="50000"/>
                    </a:schemeClr>
                  </a:solidFill>
                </a:rPr>
                <a:t>• Media literacy</a:t>
              </a:r>
            </a:p>
            <a:p>
              <a:pPr fontAlgn="auto">
                <a:spcBef>
                  <a:spcPts val="0"/>
                </a:spcBef>
                <a:spcAft>
                  <a:spcPts val="0"/>
                </a:spcAft>
                <a:defRPr/>
              </a:pPr>
              <a:r>
                <a:rPr lang="id-ID" sz="800" dirty="0">
                  <a:solidFill>
                    <a:schemeClr val="accent5">
                      <a:lumMod val="50000"/>
                    </a:schemeClr>
                  </a:solidFill>
                </a:rPr>
                <a:t>• ICT literacy</a:t>
              </a:r>
            </a:p>
          </p:txBody>
        </p:sp>
        <p:sp>
          <p:nvSpPr>
            <p:cNvPr id="18" name="Rounded Rectangle 17"/>
            <p:cNvSpPr/>
            <p:nvPr/>
          </p:nvSpPr>
          <p:spPr>
            <a:xfrm>
              <a:off x="3386914" y="914400"/>
              <a:ext cx="3793709" cy="198128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9" name="Rounded Rectangle 18"/>
            <p:cNvSpPr/>
            <p:nvPr/>
          </p:nvSpPr>
          <p:spPr>
            <a:xfrm>
              <a:off x="5201637" y="4723467"/>
              <a:ext cx="2147163" cy="198364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01638"/>
            <a:ext cx="14398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J:\DOWNLOADED UP TO 2011\211st Century skills\Gambar 1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24000"/>
            <a:ext cx="754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66688"/>
            <a:ext cx="11557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6508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p:cNvPicPr>
          <p:nvPr/>
        </p:nvPicPr>
        <p:blipFill>
          <a:blip r:embed="rId4">
            <a:extLst>
              <a:ext uri="{28A0092B-C50C-407E-A947-70E740481C1C}">
                <a14:useLocalDpi xmlns:a14="http://schemas.microsoft.com/office/drawing/2010/main" val="0"/>
              </a:ext>
            </a:extLst>
          </a:blip>
          <a:srcRect b="14365"/>
          <a:stretch>
            <a:fillRect/>
          </a:stretch>
        </p:blipFill>
        <p:spPr bwMode="auto">
          <a:xfrm>
            <a:off x="6934200" y="1954213"/>
            <a:ext cx="18224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nut 3"/>
          <p:cNvSpPr/>
          <p:nvPr/>
        </p:nvSpPr>
        <p:spPr>
          <a:xfrm>
            <a:off x="2590800" y="2163763"/>
            <a:ext cx="3998913" cy="4011612"/>
          </a:xfrm>
          <a:prstGeom prst="donut">
            <a:avLst>
              <a:gd name="adj" fmla="val 7214"/>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5" name="Oval 4"/>
          <p:cNvSpPr/>
          <p:nvPr/>
        </p:nvSpPr>
        <p:spPr>
          <a:xfrm>
            <a:off x="3642552" y="3290829"/>
            <a:ext cx="1873232" cy="1886664"/>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dirty="0">
                <a:solidFill>
                  <a:schemeClr val="tx1"/>
                </a:solidFill>
                <a:latin typeface="Century Gothic"/>
                <a:cs typeface="Century Gothic"/>
              </a:rPr>
              <a:t>Core subjects</a:t>
            </a:r>
          </a:p>
          <a:p>
            <a:pPr algn="ctr">
              <a:defRPr/>
            </a:pPr>
            <a:r>
              <a:rPr lang="en-US" sz="1600" b="1" dirty="0">
                <a:solidFill>
                  <a:schemeClr val="tx1"/>
                </a:solidFill>
                <a:latin typeface="Century Gothic"/>
                <a:cs typeface="Century Gothic"/>
              </a:rPr>
              <a:t>21</a:t>
            </a:r>
            <a:r>
              <a:rPr lang="en-US" sz="1600" b="1" baseline="30000" dirty="0">
                <a:solidFill>
                  <a:schemeClr val="tx1"/>
                </a:solidFill>
                <a:latin typeface="Century Gothic"/>
                <a:cs typeface="Century Gothic"/>
              </a:rPr>
              <a:t>st</a:t>
            </a:r>
            <a:r>
              <a:rPr lang="en-US" sz="1600" b="1" dirty="0">
                <a:solidFill>
                  <a:schemeClr val="tx1"/>
                </a:solidFill>
                <a:latin typeface="Century Gothic"/>
                <a:cs typeface="Century Gothic"/>
              </a:rPr>
              <a:t> Century Context</a:t>
            </a:r>
          </a:p>
        </p:txBody>
      </p:sp>
      <p:sp>
        <p:nvSpPr>
          <p:cNvPr id="6" name="Oval 5"/>
          <p:cNvSpPr/>
          <p:nvPr/>
        </p:nvSpPr>
        <p:spPr>
          <a:xfrm>
            <a:off x="3702316" y="1438794"/>
            <a:ext cx="1666568" cy="1682380"/>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latin typeface="Century Gothic"/>
                <a:cs typeface="Century Gothic"/>
              </a:rPr>
              <a:t>Learning and Innovation Skills</a:t>
            </a:r>
          </a:p>
        </p:txBody>
      </p:sp>
      <p:sp>
        <p:nvSpPr>
          <p:cNvPr id="7" name="Oval 6"/>
          <p:cNvSpPr/>
          <p:nvPr/>
        </p:nvSpPr>
        <p:spPr>
          <a:xfrm>
            <a:off x="1663358" y="4050518"/>
            <a:ext cx="1764753" cy="1711384"/>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400" b="1" dirty="0">
                <a:latin typeface="Century Gothic"/>
                <a:cs typeface="Century Gothic"/>
              </a:rPr>
              <a:t>Digital literacy</a:t>
            </a:r>
          </a:p>
        </p:txBody>
      </p:sp>
      <p:sp>
        <p:nvSpPr>
          <p:cNvPr id="8" name="Oval 7"/>
          <p:cNvSpPr/>
          <p:nvPr/>
        </p:nvSpPr>
        <p:spPr>
          <a:xfrm>
            <a:off x="5615512" y="4050518"/>
            <a:ext cx="1699688" cy="1741056"/>
          </a:xfrm>
          <a:prstGeom prst="ellipse">
            <a:avLst/>
          </a:prstGeom>
          <a:scene3d>
            <a:camera prst="orthographicFront">
              <a:rot lat="0" lon="0" rev="0"/>
            </a:camera>
            <a:lightRig rig="balanced" dir="t">
              <a:rot lat="0" lon="0" rev="5100000"/>
            </a:lightRig>
          </a:scene3d>
          <a:sp3d contourW="6350">
            <a:bevelT w="143510" h="114300" prst="softRound"/>
            <a:bevelB w="63500" h="88900"/>
            <a:contourClr>
              <a:schemeClr val="accent2">
                <a:shade val="30000"/>
                <a:satMod val="130000"/>
              </a:schemeClr>
            </a:contourClr>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200" b="1" dirty="0">
                <a:latin typeface="Century Gothic"/>
                <a:cs typeface="Century Gothic"/>
              </a:rPr>
              <a:t>Life and career skills</a:t>
            </a:r>
          </a:p>
        </p:txBody>
      </p:sp>
      <p:sp>
        <p:nvSpPr>
          <p:cNvPr id="9" name="TextBox 8"/>
          <p:cNvSpPr txBox="1"/>
          <p:nvPr/>
        </p:nvSpPr>
        <p:spPr>
          <a:xfrm>
            <a:off x="5419725" y="993775"/>
            <a:ext cx="1787525" cy="1200150"/>
          </a:xfrm>
          <a:prstGeom prst="rect">
            <a:avLst/>
          </a:prstGeom>
          <a:noFill/>
        </p:spPr>
        <p:txBody>
          <a:bodyPr wrap="none">
            <a:spAutoFit/>
          </a:bodyPr>
          <a:lstStyle/>
          <a:p>
            <a:pPr>
              <a:defRPr/>
            </a:pPr>
            <a:r>
              <a:rPr lang="en-US" dirty="0">
                <a:solidFill>
                  <a:schemeClr val="bg1">
                    <a:lumMod val="60000"/>
                    <a:lumOff val="40000"/>
                  </a:schemeClr>
                </a:solidFill>
                <a:latin typeface="Arial" charset="0"/>
              </a:rPr>
              <a:t>Critical thinking</a:t>
            </a:r>
          </a:p>
          <a:p>
            <a:pPr>
              <a:defRPr/>
            </a:pPr>
            <a:r>
              <a:rPr lang="en-US" dirty="0">
                <a:solidFill>
                  <a:schemeClr val="bg1">
                    <a:lumMod val="60000"/>
                    <a:lumOff val="40000"/>
                  </a:schemeClr>
                </a:solidFill>
                <a:latin typeface="Arial" charset="0"/>
              </a:rPr>
              <a:t>Creativity</a:t>
            </a:r>
          </a:p>
          <a:p>
            <a:pPr>
              <a:defRPr/>
            </a:pPr>
            <a:r>
              <a:rPr lang="en-US" dirty="0">
                <a:solidFill>
                  <a:schemeClr val="bg1">
                    <a:lumMod val="60000"/>
                    <a:lumOff val="40000"/>
                  </a:schemeClr>
                </a:solidFill>
                <a:latin typeface="Arial" charset="0"/>
              </a:rPr>
              <a:t>Communication</a:t>
            </a:r>
          </a:p>
          <a:p>
            <a:pPr>
              <a:defRPr/>
            </a:pPr>
            <a:r>
              <a:rPr lang="en-US" dirty="0">
                <a:solidFill>
                  <a:schemeClr val="bg1">
                    <a:lumMod val="60000"/>
                    <a:lumOff val="40000"/>
                  </a:schemeClr>
                </a:solidFill>
                <a:latin typeface="Arial" charset="0"/>
              </a:rPr>
              <a:t>Collaboration</a:t>
            </a:r>
          </a:p>
        </p:txBody>
      </p:sp>
      <p:sp>
        <p:nvSpPr>
          <p:cNvPr id="8210" name="TextBox 9"/>
          <p:cNvSpPr txBox="1">
            <a:spLocks noChangeArrowheads="1"/>
          </p:cNvSpPr>
          <p:nvPr/>
        </p:nvSpPr>
        <p:spPr bwMode="auto">
          <a:xfrm>
            <a:off x="169863" y="4500563"/>
            <a:ext cx="1347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solidFill>
                  <a:schemeClr val="bg1"/>
                </a:solidFill>
              </a:rPr>
              <a:t>Information</a:t>
            </a:r>
          </a:p>
          <a:p>
            <a:r>
              <a:rPr lang="en-US">
                <a:solidFill>
                  <a:schemeClr val="bg1"/>
                </a:solidFill>
              </a:rPr>
              <a:t>Media, and</a:t>
            </a:r>
          </a:p>
          <a:p>
            <a:r>
              <a:rPr lang="en-US">
                <a:solidFill>
                  <a:schemeClr val="bg1"/>
                </a:solidFill>
              </a:rPr>
              <a:t>ICT literacy</a:t>
            </a:r>
          </a:p>
        </p:txBody>
      </p:sp>
      <p:sp>
        <p:nvSpPr>
          <p:cNvPr id="11" name="TextBox 10"/>
          <p:cNvSpPr txBox="1"/>
          <p:nvPr/>
        </p:nvSpPr>
        <p:spPr>
          <a:xfrm>
            <a:off x="7315200" y="3490913"/>
            <a:ext cx="1673225" cy="2092325"/>
          </a:xfrm>
          <a:prstGeom prst="rect">
            <a:avLst/>
          </a:prstGeom>
          <a:noFill/>
        </p:spPr>
        <p:txBody>
          <a:bodyPr wrap="none">
            <a:spAutoFit/>
          </a:bodyPr>
          <a:lstStyle/>
          <a:p>
            <a:pPr>
              <a:defRPr/>
            </a:pPr>
            <a:r>
              <a:rPr lang="en-US" sz="1600" dirty="0">
                <a:solidFill>
                  <a:schemeClr val="bg1">
                    <a:lumMod val="60000"/>
                    <a:lumOff val="40000"/>
                  </a:schemeClr>
                </a:solidFill>
                <a:latin typeface="Arial" charset="0"/>
              </a:rPr>
              <a:t>Flexibility</a:t>
            </a:r>
          </a:p>
          <a:p>
            <a:pPr>
              <a:defRPr/>
            </a:pPr>
            <a:r>
              <a:rPr lang="en-US" sz="1600" dirty="0">
                <a:solidFill>
                  <a:schemeClr val="bg1">
                    <a:lumMod val="60000"/>
                    <a:lumOff val="40000"/>
                  </a:schemeClr>
                </a:solidFill>
                <a:latin typeface="Arial" charset="0"/>
              </a:rPr>
              <a:t>Initiative</a:t>
            </a:r>
          </a:p>
          <a:p>
            <a:pPr>
              <a:defRPr/>
            </a:pPr>
            <a:r>
              <a:rPr lang="en-US" sz="1600" dirty="0">
                <a:solidFill>
                  <a:schemeClr val="bg1">
                    <a:lumMod val="60000"/>
                    <a:lumOff val="40000"/>
                  </a:schemeClr>
                </a:solidFill>
                <a:latin typeface="Arial" charset="0"/>
              </a:rPr>
              <a:t>Leadership</a:t>
            </a:r>
          </a:p>
          <a:p>
            <a:pPr>
              <a:defRPr/>
            </a:pPr>
            <a:r>
              <a:rPr lang="en-US" sz="1600" dirty="0">
                <a:solidFill>
                  <a:schemeClr val="bg1">
                    <a:lumMod val="60000"/>
                    <a:lumOff val="40000"/>
                  </a:schemeClr>
                </a:solidFill>
                <a:latin typeface="Arial" charset="0"/>
              </a:rPr>
              <a:t>Social-skills</a:t>
            </a:r>
          </a:p>
          <a:p>
            <a:pPr>
              <a:defRPr/>
            </a:pPr>
            <a:r>
              <a:rPr lang="en-US" sz="1600" dirty="0">
                <a:solidFill>
                  <a:schemeClr val="bg1">
                    <a:lumMod val="60000"/>
                    <a:lumOff val="40000"/>
                  </a:schemeClr>
                </a:solidFill>
                <a:latin typeface="Arial" charset="0"/>
              </a:rPr>
              <a:t>Cross cultural</a:t>
            </a:r>
          </a:p>
          <a:p>
            <a:pPr>
              <a:defRPr/>
            </a:pPr>
            <a:r>
              <a:rPr lang="en-US" sz="1600" dirty="0">
                <a:solidFill>
                  <a:schemeClr val="bg1">
                    <a:lumMod val="60000"/>
                    <a:lumOff val="40000"/>
                  </a:schemeClr>
                </a:solidFill>
                <a:latin typeface="Arial" charset="0"/>
              </a:rPr>
              <a:t>Productivity</a:t>
            </a:r>
          </a:p>
          <a:p>
            <a:pPr>
              <a:defRPr/>
            </a:pPr>
            <a:r>
              <a:rPr lang="en-US" sz="1600" dirty="0">
                <a:solidFill>
                  <a:schemeClr val="bg1">
                    <a:lumMod val="60000"/>
                    <a:lumOff val="40000"/>
                  </a:schemeClr>
                </a:solidFill>
                <a:latin typeface="Arial" charset="0"/>
              </a:rPr>
              <a:t>Accountability</a:t>
            </a:r>
          </a:p>
          <a:p>
            <a:pPr>
              <a:defRPr/>
            </a:pPr>
            <a:r>
              <a:rPr lang="en-US" sz="1600" dirty="0">
                <a:solidFill>
                  <a:schemeClr val="bg1">
                    <a:lumMod val="60000"/>
                    <a:lumOff val="40000"/>
                  </a:schemeClr>
                </a:solidFill>
                <a:latin typeface="Arial" charset="0"/>
              </a:rPr>
              <a:t>Life-long </a:t>
            </a:r>
            <a:r>
              <a:rPr lang="en-US" sz="1600" dirty="0" err="1">
                <a:solidFill>
                  <a:schemeClr val="bg1">
                    <a:lumMod val="60000"/>
                    <a:lumOff val="40000"/>
                  </a:schemeClr>
                </a:solidFill>
                <a:latin typeface="Arial" charset="0"/>
              </a:rPr>
              <a:t>learne</a:t>
            </a:r>
            <a:r>
              <a:rPr lang="id-ID" dirty="0">
                <a:solidFill>
                  <a:schemeClr val="bg1"/>
                </a:solidFill>
                <a:latin typeface="Arial" charset="0"/>
              </a:rPr>
              <a:t>r</a:t>
            </a:r>
            <a:endParaRPr lang="en-US" dirty="0">
              <a:solidFill>
                <a:schemeClr val="bg1"/>
              </a:solidFill>
              <a:latin typeface="Arial" charset="0"/>
            </a:endParaRPr>
          </a:p>
        </p:txBody>
      </p:sp>
      <p:pic>
        <p:nvPicPr>
          <p:cNvPr id="82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7575" y="381000"/>
            <a:ext cx="1581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itle 1"/>
          <p:cNvSpPr txBox="1">
            <a:spLocks/>
          </p:cNvSpPr>
          <p:nvPr/>
        </p:nvSpPr>
        <p:spPr bwMode="auto">
          <a:xfrm>
            <a:off x="2133600" y="285750"/>
            <a:ext cx="70104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chemeClr val="bg1"/>
                </a:solidFill>
                <a:latin typeface="Century Gothic" pitchFamily="34" charset="0"/>
                <a:ea typeface="Century Gothic" pitchFamily="34" charset="0"/>
                <a:cs typeface="Century Gothic" pitchFamily="34" charset="0"/>
              </a:rPr>
              <a:t>Kecakapan Hidup Abad 21</a:t>
            </a:r>
            <a:endParaRPr lang="id-ID" sz="3200" b="1">
              <a:solidFill>
                <a:schemeClr val="bg1"/>
              </a:solidFill>
              <a:latin typeface="Century Gothic" pitchFamily="34" charset="0"/>
              <a:ea typeface="Century Gothic" pitchFamily="34" charset="0"/>
              <a:cs typeface="Century Gothic" pitchFamily="34" charset="0"/>
            </a:endParaRPr>
          </a:p>
        </p:txBody>
      </p:sp>
      <p:sp>
        <p:nvSpPr>
          <p:cNvPr id="14" name="Oval 13"/>
          <p:cNvSpPr/>
          <p:nvPr/>
        </p:nvSpPr>
        <p:spPr>
          <a:xfrm rot="1355416">
            <a:off x="3116962" y="2789875"/>
            <a:ext cx="2920587" cy="2898401"/>
          </a:xfrm>
          <a:prstGeom prst="ellipse">
            <a:avLst/>
          </a:prstGeom>
          <a:noFill/>
        </p:spPr>
        <p:txBody>
          <a:bodyPr spcFirstLastPara="1" wrap="none">
            <a:prstTxWarp prst="textCircle">
              <a:avLst/>
            </a:prstTxWarp>
            <a:spAutoFit/>
          </a:bodyPr>
          <a:lstStyle/>
          <a:p>
            <a:pPr algn="dist">
              <a:defRPr/>
            </a:pPr>
            <a:r>
              <a:rPr lang="id-ID" b="1" dirty="0">
                <a:solidFill>
                  <a:schemeClr val="bg1"/>
                </a:solidFill>
                <a:latin typeface="Century Gothic"/>
                <a:cs typeface="Century Gothic"/>
              </a:rPr>
              <a:t>S</a:t>
            </a:r>
            <a:r>
              <a:rPr lang="en-US" b="1" dirty="0" err="1">
                <a:solidFill>
                  <a:schemeClr val="bg1"/>
                </a:solidFill>
                <a:latin typeface="Century Gothic"/>
                <a:cs typeface="Century Gothic"/>
              </a:rPr>
              <a:t>piritual</a:t>
            </a:r>
            <a:r>
              <a:rPr lang="en-US" b="1" dirty="0">
                <a:solidFill>
                  <a:srgbClr val="F2F2F2"/>
                </a:solidFill>
                <a:latin typeface="Century Gothic"/>
                <a:cs typeface="Century Gothic"/>
              </a:rPr>
              <a:t>           </a:t>
            </a:r>
            <a:r>
              <a:rPr lang="en-US" b="1" dirty="0" err="1">
                <a:solidFill>
                  <a:schemeClr val="bg1"/>
                </a:solidFill>
                <a:latin typeface="Century Gothic"/>
                <a:cs typeface="Century Gothic"/>
              </a:rPr>
              <a:t>Sosial</a:t>
            </a:r>
            <a:r>
              <a:rPr lang="en-US" b="1" dirty="0">
                <a:solidFill>
                  <a:schemeClr val="bg1"/>
                </a:solidFill>
                <a:latin typeface="Century Gothic"/>
                <a:cs typeface="Century Gothic"/>
              </a:rPr>
              <a:t>           Knowledge              Skills</a:t>
            </a:r>
            <a:endParaRPr lang="en-US" b="1" dirty="0">
              <a:ln w="12700">
                <a:solidFill>
                  <a:srgbClr val="1F497D">
                    <a:satMod val="155000"/>
                  </a:srgbClr>
                </a:solidFill>
                <a:prstDash val="solid"/>
              </a:ln>
              <a:solidFill>
                <a:schemeClr val="bg1"/>
              </a:solidFill>
              <a:effectLst>
                <a:outerShdw blurRad="41275" dist="20320" dir="1800000" algn="tl" rotWithShape="0">
                  <a:srgbClr val="000000">
                    <a:alpha val="40000"/>
                  </a:srgbClr>
                </a:outerShdw>
              </a:effectLst>
              <a:latin typeface="Century Gothic"/>
              <a:cs typeface="Century Gothic"/>
            </a:endParaRPr>
          </a:p>
        </p:txBody>
      </p:sp>
      <p:sp>
        <p:nvSpPr>
          <p:cNvPr id="15" name="TextBox 14"/>
          <p:cNvSpPr txBox="1"/>
          <p:nvPr/>
        </p:nvSpPr>
        <p:spPr>
          <a:xfrm>
            <a:off x="169863" y="1898650"/>
            <a:ext cx="2289175" cy="1322388"/>
          </a:xfrm>
          <a:prstGeom prst="rect">
            <a:avLst/>
          </a:prstGeom>
          <a:noFill/>
        </p:spPr>
        <p:txBody>
          <a:bodyPr wrap="none">
            <a:spAutoFit/>
          </a:bodyPr>
          <a:lstStyle/>
          <a:p>
            <a:pPr>
              <a:defRPr/>
            </a:pPr>
            <a:r>
              <a:rPr lang="en-US" sz="1600" b="1" dirty="0">
                <a:solidFill>
                  <a:schemeClr val="bg1"/>
                </a:solidFill>
                <a:latin typeface="Arial" charset="0"/>
              </a:rPr>
              <a:t>21</a:t>
            </a:r>
            <a:r>
              <a:rPr lang="en-US" sz="1600" b="1" baseline="30000" dirty="0">
                <a:solidFill>
                  <a:schemeClr val="bg1"/>
                </a:solidFill>
                <a:latin typeface="Arial" charset="0"/>
              </a:rPr>
              <a:t>st</a:t>
            </a:r>
            <a:r>
              <a:rPr lang="en-US" sz="1600" b="1" dirty="0">
                <a:solidFill>
                  <a:schemeClr val="bg1"/>
                </a:solidFill>
                <a:latin typeface="Arial" charset="0"/>
              </a:rPr>
              <a:t> Century learning:</a:t>
            </a:r>
          </a:p>
          <a:p>
            <a:pPr marL="342900" indent="-342900">
              <a:buFont typeface="Arial"/>
              <a:buChar char="•"/>
              <a:defRPr/>
            </a:pPr>
            <a:r>
              <a:rPr lang="en-US" sz="1600" b="1" dirty="0">
                <a:solidFill>
                  <a:schemeClr val="bg1"/>
                </a:solidFill>
                <a:latin typeface="Arial" charset="0"/>
              </a:rPr>
              <a:t>To know</a:t>
            </a:r>
          </a:p>
          <a:p>
            <a:pPr marL="342900" indent="-342900">
              <a:buFont typeface="Arial"/>
              <a:buChar char="•"/>
              <a:defRPr/>
            </a:pPr>
            <a:r>
              <a:rPr lang="en-US" sz="1600" b="1" dirty="0">
                <a:solidFill>
                  <a:schemeClr val="bg1"/>
                </a:solidFill>
                <a:latin typeface="Arial" charset="0"/>
              </a:rPr>
              <a:t>To do</a:t>
            </a:r>
          </a:p>
          <a:p>
            <a:pPr marL="342900" indent="-342900">
              <a:buFont typeface="Arial"/>
              <a:buChar char="•"/>
              <a:defRPr/>
            </a:pPr>
            <a:r>
              <a:rPr lang="en-US" sz="1600" b="1" dirty="0">
                <a:solidFill>
                  <a:schemeClr val="bg1"/>
                </a:solidFill>
                <a:latin typeface="Arial" charset="0"/>
              </a:rPr>
              <a:t>To be</a:t>
            </a:r>
          </a:p>
          <a:p>
            <a:pPr marL="342900" indent="-342900">
              <a:buFont typeface="Arial"/>
              <a:buChar char="•"/>
              <a:defRPr/>
            </a:pPr>
            <a:r>
              <a:rPr lang="en-US" sz="1600" b="1" dirty="0">
                <a:solidFill>
                  <a:schemeClr val="bg1"/>
                </a:solidFill>
                <a:latin typeface="Arial" charset="0"/>
              </a:rPr>
              <a:t>To live together</a:t>
            </a:r>
          </a:p>
        </p:txBody>
      </p:sp>
      <p:pic>
        <p:nvPicPr>
          <p:cNvPr id="8216"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4013" y="5424488"/>
            <a:ext cx="130968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TextBox 1"/>
          <p:cNvSpPr txBox="1">
            <a:spLocks noChangeArrowheads="1"/>
          </p:cNvSpPr>
          <p:nvPr/>
        </p:nvSpPr>
        <p:spPr bwMode="auto">
          <a:xfrm>
            <a:off x="6754813" y="6137275"/>
            <a:ext cx="1395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sz="1200"/>
              <a:t>(Puskurbuk:2016)</a:t>
            </a:r>
          </a:p>
        </p:txBody>
      </p:sp>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slid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Subtitle 4"/>
          <p:cNvSpPr txBox="1">
            <a:spLocks/>
          </p:cNvSpPr>
          <p:nvPr/>
        </p:nvSpPr>
        <p:spPr bwMode="auto">
          <a:xfrm>
            <a:off x="323850" y="2795588"/>
            <a:ext cx="194468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20000"/>
              </a:spcBef>
              <a:buFont typeface="Arial" pitchFamily="34" charset="0"/>
              <a:buNone/>
            </a:pPr>
            <a:r>
              <a:rPr lang="id-ID" sz="3200">
                <a:solidFill>
                  <a:schemeClr val="bg1"/>
                </a:solidFill>
                <a:latin typeface="Century Gothic" pitchFamily="34" charset="0"/>
              </a:rPr>
              <a:t>Agenda</a:t>
            </a:r>
          </a:p>
        </p:txBody>
      </p:sp>
      <p:graphicFrame>
        <p:nvGraphicFramePr>
          <p:cNvPr id="4" name="Table 3"/>
          <p:cNvGraphicFramePr>
            <a:graphicFrameLocks noGrp="1"/>
          </p:cNvGraphicFramePr>
          <p:nvPr/>
        </p:nvGraphicFramePr>
        <p:xfrm>
          <a:off x="411163" y="2020888"/>
          <a:ext cx="8321674" cy="2621184"/>
        </p:xfrm>
        <a:graphic>
          <a:graphicData uri="http://schemas.openxmlformats.org/drawingml/2006/table">
            <a:tbl>
              <a:tblPr firstRow="1" bandRow="1">
                <a:tableStyleId>{5C22544A-7EE6-4342-B048-85BDC9FD1C3A}</a:tableStyleId>
              </a:tblPr>
              <a:tblGrid>
                <a:gridCol w="443083">
                  <a:extLst>
                    <a:ext uri="{9D8B030D-6E8A-4147-A177-3AD203B41FA5}"/>
                  </a:extLst>
                </a:gridCol>
                <a:gridCol w="2330807">
                  <a:extLst>
                    <a:ext uri="{9D8B030D-6E8A-4147-A177-3AD203B41FA5}"/>
                  </a:extLst>
                </a:gridCol>
                <a:gridCol w="507700">
                  <a:extLst>
                    <a:ext uri="{9D8B030D-6E8A-4147-A177-3AD203B41FA5}"/>
                  </a:extLst>
                </a:gridCol>
                <a:gridCol w="2266191">
                  <a:extLst>
                    <a:ext uri="{9D8B030D-6E8A-4147-A177-3AD203B41FA5}"/>
                  </a:extLst>
                </a:gridCol>
                <a:gridCol w="544623">
                  <a:extLst>
                    <a:ext uri="{9D8B030D-6E8A-4147-A177-3AD203B41FA5}"/>
                  </a:extLst>
                </a:gridCol>
                <a:gridCol w="2229270">
                  <a:extLst>
                    <a:ext uri="{9D8B030D-6E8A-4147-A177-3AD203B41FA5}"/>
                  </a:extLst>
                </a:gridCol>
              </a:tblGrid>
              <a:tr h="700936">
                <a:tc gridSpan="2">
                  <a:txBody>
                    <a:bodyPr/>
                    <a:lstStyle/>
                    <a:p>
                      <a:r>
                        <a:rPr lang="id-ID" sz="1800" dirty="0" smtClean="0">
                          <a:solidFill>
                            <a:schemeClr val="accent1"/>
                          </a:solidFill>
                          <a:latin typeface="Century Gothic" panose="020B0502020202020204" pitchFamily="34" charset="0"/>
                        </a:rPr>
                        <a:t>Kualitas Karakter</a:t>
                      </a:r>
                    </a:p>
                    <a:p>
                      <a:r>
                        <a:rPr lang="id-ID" sz="1100" b="0" dirty="0" smtClean="0">
                          <a:solidFill>
                            <a:schemeClr val="tx1"/>
                          </a:solidFill>
                          <a:latin typeface="Century Gothic" panose="020B0502020202020204" pitchFamily="34" charset="0"/>
                        </a:rPr>
                        <a:t>Bagaimana menghadapi</a:t>
                      </a:r>
                      <a:r>
                        <a:rPr lang="id-ID" sz="1100" b="0" baseline="0" dirty="0" smtClean="0">
                          <a:solidFill>
                            <a:schemeClr val="tx1"/>
                          </a:solidFill>
                          <a:latin typeface="Century Gothic" panose="020B0502020202020204" pitchFamily="34" charset="0"/>
                        </a:rPr>
                        <a:t> lingkungan yang terus berubah.</a:t>
                      </a:r>
                      <a:endParaRPr lang="id-ID" sz="1100" b="0" dirty="0" smtClean="0">
                        <a:solidFill>
                          <a:schemeClr val="tx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d-ID" sz="12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id-ID" sz="1800" dirty="0">
                          <a:solidFill>
                            <a:schemeClr val="accent1"/>
                          </a:solidFill>
                          <a:latin typeface="Century Gothic" panose="020B0502020202020204" pitchFamily="34" charset="0"/>
                        </a:rPr>
                        <a:t>Kompetensi</a:t>
                      </a:r>
                    </a:p>
                    <a:p>
                      <a:r>
                        <a:rPr lang="id-ID" sz="1000" b="0" dirty="0">
                          <a:solidFill>
                            <a:schemeClr val="tx1"/>
                          </a:solidFill>
                          <a:latin typeface="Century Gothic" panose="020B0502020202020204" pitchFamily="34" charset="0"/>
                        </a:rPr>
                        <a:t>Bagaimana </a:t>
                      </a:r>
                      <a:r>
                        <a:rPr lang="id-ID" sz="1000" b="0" dirty="0" smtClean="0">
                          <a:solidFill>
                            <a:schemeClr val="tx1"/>
                          </a:solidFill>
                          <a:latin typeface="Century Gothic" panose="020B0502020202020204" pitchFamily="34" charset="0"/>
                        </a:rPr>
                        <a:t> </a:t>
                      </a:r>
                      <a:r>
                        <a:rPr lang="id-ID" sz="1000" b="0" dirty="0">
                          <a:solidFill>
                            <a:schemeClr val="tx1"/>
                          </a:solidFill>
                          <a:latin typeface="Century Gothic" panose="020B0502020202020204" pitchFamily="34" charset="0"/>
                        </a:rPr>
                        <a:t>mengatasi tantangan yang kompleks.</a:t>
                      </a: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d-ID" sz="12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id-ID" sz="1800" dirty="0" smtClean="0">
                          <a:solidFill>
                            <a:schemeClr val="accent1"/>
                          </a:solidFill>
                          <a:latin typeface="Century Gothic" panose="020B0502020202020204" pitchFamily="34" charset="0"/>
                        </a:rPr>
                        <a:t>Literasi</a:t>
                      </a:r>
                      <a:r>
                        <a:rPr lang="id-ID" sz="1800" baseline="0" dirty="0" smtClean="0">
                          <a:solidFill>
                            <a:schemeClr val="accent1"/>
                          </a:solidFill>
                          <a:latin typeface="Century Gothic" panose="020B0502020202020204" pitchFamily="34" charset="0"/>
                        </a:rPr>
                        <a:t> Dasar</a:t>
                      </a:r>
                    </a:p>
                    <a:p>
                      <a:r>
                        <a:rPr lang="id-ID" sz="1000" b="0" baseline="0" dirty="0" smtClean="0">
                          <a:solidFill>
                            <a:schemeClr val="tx1"/>
                          </a:solidFill>
                          <a:latin typeface="Century Gothic" panose="020B0502020202020204" pitchFamily="34" charset="0"/>
                        </a:rPr>
                        <a:t>Bagaimana  menerapkan keterampilan inti untuk kegiatan sehari-hari.</a:t>
                      </a:r>
                      <a:endParaRPr lang="id-ID" sz="1000" b="0" dirty="0">
                        <a:solidFill>
                          <a:schemeClr val="tx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id-ID" sz="1200" b="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r h="1920026">
                <a:tc>
                  <a:txBody>
                    <a:bodyPr/>
                    <a:lstStyle/>
                    <a:p>
                      <a:pPr marL="0" indent="0">
                        <a:buNone/>
                      </a:pPr>
                      <a:r>
                        <a:rPr lang="id-ID" sz="1200" dirty="0">
                          <a:solidFill>
                            <a:schemeClr val="tx1"/>
                          </a:solidFill>
                          <a:latin typeface="Century Gothic" panose="020B0502020202020204" pitchFamily="34" charset="0"/>
                        </a:rPr>
                        <a:t>1.</a:t>
                      </a:r>
                    </a:p>
                    <a:p>
                      <a:pPr marL="0" indent="0">
                        <a:buNone/>
                      </a:pPr>
                      <a:r>
                        <a:rPr lang="id-ID" sz="1200" dirty="0">
                          <a:solidFill>
                            <a:schemeClr val="tx1"/>
                          </a:solidFill>
                          <a:latin typeface="Century Gothic" panose="020B0502020202020204" pitchFamily="34" charset="0"/>
                        </a:rPr>
                        <a:t>2.</a:t>
                      </a:r>
                    </a:p>
                    <a:p>
                      <a:pPr marL="0" indent="0">
                        <a:buNone/>
                      </a:pPr>
                      <a:r>
                        <a:rPr lang="id-ID" sz="1200" dirty="0">
                          <a:solidFill>
                            <a:schemeClr val="tx1"/>
                          </a:solidFill>
                          <a:latin typeface="Century Gothic" panose="020B0502020202020204" pitchFamily="34" charset="0"/>
                        </a:rPr>
                        <a:t>3.</a:t>
                      </a:r>
                    </a:p>
                    <a:p>
                      <a:pPr marL="0" indent="0">
                        <a:buNone/>
                      </a:pPr>
                      <a:r>
                        <a:rPr lang="id-ID" sz="1200" dirty="0">
                          <a:solidFill>
                            <a:schemeClr val="tx1"/>
                          </a:solidFill>
                          <a:latin typeface="Century Gothic" panose="020B0502020202020204" pitchFamily="34" charset="0"/>
                        </a:rPr>
                        <a:t>4.</a:t>
                      </a:r>
                    </a:p>
                    <a:p>
                      <a:pPr marL="0" indent="0">
                        <a:buNone/>
                      </a:pPr>
                      <a:r>
                        <a:rPr lang="id-ID" sz="1200" dirty="0" smtClean="0">
                          <a:solidFill>
                            <a:schemeClr val="tx1"/>
                          </a:solidFill>
                          <a:latin typeface="Century Gothic" panose="020B0502020202020204" pitchFamily="34" charset="0"/>
                        </a:rPr>
                        <a:t>5.</a:t>
                      </a:r>
                      <a:endParaRPr lang="id-ID" sz="1200" dirty="0">
                        <a:solidFill>
                          <a:schemeClr val="tx1"/>
                        </a:solidFill>
                        <a:latin typeface="Century Gothic" panose="020B0502020202020204" pitchFamily="34" charset="0"/>
                      </a:endParaRPr>
                    </a:p>
                    <a:p>
                      <a:pPr marL="0" indent="0">
                        <a:buNone/>
                      </a:pPr>
                      <a:r>
                        <a:rPr lang="id-ID" sz="1200" dirty="0" smtClean="0">
                          <a:solidFill>
                            <a:schemeClr val="tx1"/>
                          </a:solidFill>
                          <a:latin typeface="Century Gothic" panose="020B0502020202020204" pitchFamily="34" charset="0"/>
                        </a:rPr>
                        <a:t>6.</a:t>
                      </a:r>
                      <a:endParaRPr lang="id-ID" sz="1200" dirty="0">
                        <a:solidFill>
                          <a:schemeClr val="tx1"/>
                        </a:solidFill>
                        <a:latin typeface="Century Gothic" panose="020B0502020202020204" pitchFamily="34" charset="0"/>
                      </a:endParaRPr>
                    </a:p>
                    <a:p>
                      <a:pPr marL="0" indent="0">
                        <a:buNone/>
                      </a:pPr>
                      <a:r>
                        <a:rPr lang="id-ID" sz="1200" dirty="0" smtClean="0">
                          <a:solidFill>
                            <a:schemeClr val="tx1"/>
                          </a:solidFill>
                          <a:latin typeface="Century Gothic" panose="020B0502020202020204" pitchFamily="34" charset="0"/>
                        </a:rPr>
                        <a:t>7.</a:t>
                      </a:r>
                    </a:p>
                    <a:p>
                      <a:pPr marL="0" indent="0">
                        <a:buNone/>
                      </a:pPr>
                      <a:r>
                        <a:rPr lang="id-ID" sz="1200" dirty="0" smtClean="0">
                          <a:solidFill>
                            <a:schemeClr val="tx1"/>
                          </a:solidFill>
                          <a:latin typeface="Century Gothic" panose="020B0502020202020204" pitchFamily="34" charset="0"/>
                        </a:rPr>
                        <a:t>8.</a:t>
                      </a:r>
                      <a:endParaRPr lang="id-ID" sz="1200" dirty="0">
                        <a:solidFill>
                          <a:schemeClr val="tx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id-ID" sz="1200" b="1" dirty="0" smtClean="0">
                          <a:solidFill>
                            <a:schemeClr val="bg1"/>
                          </a:solidFill>
                          <a:latin typeface="Century Gothic" panose="020B0502020202020204" pitchFamily="34" charset="0"/>
                        </a:rPr>
                        <a:t>Iman</a:t>
                      </a:r>
                      <a:r>
                        <a:rPr lang="id-ID" sz="1200" b="1" baseline="0" dirty="0" smtClean="0">
                          <a:solidFill>
                            <a:schemeClr val="bg1"/>
                          </a:solidFill>
                          <a:latin typeface="Century Gothic" panose="020B0502020202020204" pitchFamily="34" charset="0"/>
                        </a:rPr>
                        <a:t> &amp; taqwa</a:t>
                      </a:r>
                    </a:p>
                    <a:p>
                      <a:r>
                        <a:rPr lang="id-ID" sz="1200" baseline="0" dirty="0" smtClean="0">
                          <a:solidFill>
                            <a:schemeClr val="bg1"/>
                          </a:solidFill>
                          <a:latin typeface="Century Gothic" panose="020B0502020202020204" pitchFamily="34" charset="0"/>
                        </a:rPr>
                        <a:t>Cinta tanah air</a:t>
                      </a:r>
                    </a:p>
                    <a:p>
                      <a:r>
                        <a:rPr lang="id-ID" sz="1200" baseline="0" dirty="0" smtClean="0">
                          <a:solidFill>
                            <a:schemeClr val="bg1"/>
                          </a:solidFill>
                          <a:latin typeface="Century Gothic" panose="020B0502020202020204" pitchFamily="34" charset="0"/>
                        </a:rPr>
                        <a:t>Rasa ingin tahu</a:t>
                      </a:r>
                      <a:endParaRPr lang="id-ID" sz="1200" dirty="0" smtClean="0">
                        <a:solidFill>
                          <a:schemeClr val="bg1"/>
                        </a:solidFill>
                        <a:latin typeface="Century Gothic" panose="020B0502020202020204" pitchFamily="34" charset="0"/>
                      </a:endParaRPr>
                    </a:p>
                    <a:p>
                      <a:r>
                        <a:rPr lang="id-ID" sz="1200" dirty="0" smtClean="0">
                          <a:solidFill>
                            <a:schemeClr val="bg1"/>
                          </a:solidFill>
                          <a:latin typeface="Century Gothic" panose="020B0502020202020204" pitchFamily="34" charset="0"/>
                        </a:rPr>
                        <a:t>Inisiatif </a:t>
                      </a:r>
                    </a:p>
                    <a:p>
                      <a:r>
                        <a:rPr lang="id-ID" sz="1200" dirty="0" smtClean="0">
                          <a:solidFill>
                            <a:schemeClr val="bg1"/>
                          </a:solidFill>
                          <a:latin typeface="Century Gothic" panose="020B0502020202020204" pitchFamily="34" charset="0"/>
                        </a:rPr>
                        <a:t>Gigih</a:t>
                      </a:r>
                    </a:p>
                    <a:p>
                      <a:r>
                        <a:rPr lang="id-ID" sz="1200" dirty="0" smtClean="0">
                          <a:solidFill>
                            <a:schemeClr val="bg1"/>
                          </a:solidFill>
                          <a:latin typeface="Century Gothic" panose="020B0502020202020204" pitchFamily="34" charset="0"/>
                        </a:rPr>
                        <a:t>Kemampuan</a:t>
                      </a:r>
                      <a:r>
                        <a:rPr lang="id-ID" sz="1200" baseline="0" dirty="0" smtClean="0">
                          <a:solidFill>
                            <a:schemeClr val="bg1"/>
                          </a:solidFill>
                          <a:latin typeface="Century Gothic" panose="020B0502020202020204" pitchFamily="34" charset="0"/>
                        </a:rPr>
                        <a:t> beradaptasi</a:t>
                      </a:r>
                      <a:endParaRPr lang="id-ID" sz="1200" dirty="0" smtClean="0">
                        <a:solidFill>
                          <a:schemeClr val="bg1"/>
                        </a:solidFill>
                        <a:latin typeface="Century Gothic" panose="020B0502020202020204" pitchFamily="34" charset="0"/>
                      </a:endParaRPr>
                    </a:p>
                    <a:p>
                      <a:r>
                        <a:rPr lang="id-ID" sz="1200" dirty="0" smtClean="0">
                          <a:solidFill>
                            <a:schemeClr val="bg1"/>
                          </a:solidFill>
                          <a:latin typeface="Century Gothic" panose="020B0502020202020204" pitchFamily="34" charset="0"/>
                        </a:rPr>
                        <a:t>Kep</a:t>
                      </a:r>
                      <a:r>
                        <a:rPr lang="en-US" sz="1200" dirty="0" err="1" smtClean="0">
                          <a:solidFill>
                            <a:schemeClr val="bg1"/>
                          </a:solidFill>
                          <a:latin typeface="Century Gothic" panose="020B0502020202020204" pitchFamily="34" charset="0"/>
                        </a:rPr>
                        <a:t>em</a:t>
                      </a:r>
                      <a:r>
                        <a:rPr lang="id-ID" sz="1200" dirty="0" smtClean="0">
                          <a:solidFill>
                            <a:schemeClr val="bg1"/>
                          </a:solidFill>
                          <a:latin typeface="Century Gothic" panose="020B0502020202020204" pitchFamily="34" charset="0"/>
                        </a:rPr>
                        <a:t>impinan</a:t>
                      </a:r>
                    </a:p>
                    <a:p>
                      <a:r>
                        <a:rPr lang="id-ID" sz="1200" baseline="0" dirty="0" smtClean="0">
                          <a:solidFill>
                            <a:schemeClr val="bg1"/>
                          </a:solidFill>
                          <a:latin typeface="Century Gothic" panose="020B0502020202020204" pitchFamily="34" charset="0"/>
                        </a:rPr>
                        <a:t>Kesadaran sosial dan budaya </a:t>
                      </a:r>
                      <a:endParaRPr lang="id-ID" sz="1200" dirty="0">
                        <a:solidFill>
                          <a:schemeClr val="bg1"/>
                        </a:solidFill>
                        <a:latin typeface="Century Gothic" panose="020B0502020202020204" pitchFamily="34" charset="0"/>
                      </a:endParaRPr>
                    </a:p>
                    <a:p>
                      <a:pPr marL="342900" indent="-342900">
                        <a:buAutoNum type="arabicPeriod"/>
                      </a:pPr>
                      <a:endParaRPr lang="id-ID" sz="1200" dirty="0">
                        <a:solidFill>
                          <a:schemeClr val="bg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buFont typeface="+mj-lt"/>
                        <a:buNone/>
                      </a:pPr>
                      <a:r>
                        <a:rPr lang="en-US" sz="1200" dirty="0" smtClean="0">
                          <a:solidFill>
                            <a:schemeClr val="bg1"/>
                          </a:solidFill>
                          <a:latin typeface="Century Gothic" panose="020B0502020202020204" pitchFamily="34" charset="0"/>
                        </a:rPr>
                        <a:t>1.</a:t>
                      </a:r>
                    </a:p>
                    <a:p>
                      <a:pPr marL="228600" indent="-228600">
                        <a:buFont typeface="+mj-lt"/>
                        <a:buAutoNum type="arabicPeriod"/>
                      </a:pPr>
                      <a:endParaRPr lang="en-US" sz="1200" dirty="0" smtClean="0">
                        <a:solidFill>
                          <a:schemeClr val="bg1"/>
                        </a:solidFill>
                        <a:latin typeface="Century Gothic" panose="020B0502020202020204" pitchFamily="34" charset="0"/>
                      </a:endParaRPr>
                    </a:p>
                    <a:p>
                      <a:pPr marL="0" indent="0">
                        <a:buFont typeface="+mj-lt"/>
                        <a:buNone/>
                      </a:pPr>
                      <a:r>
                        <a:rPr lang="en-US" sz="1200" dirty="0" smtClean="0">
                          <a:solidFill>
                            <a:schemeClr val="bg1"/>
                          </a:solidFill>
                          <a:latin typeface="Century Gothic" panose="020B0502020202020204" pitchFamily="34" charset="0"/>
                        </a:rPr>
                        <a:t>2.</a:t>
                      </a:r>
                      <a:r>
                        <a:rPr lang="en-US" sz="1200" baseline="0" dirty="0" smtClean="0">
                          <a:solidFill>
                            <a:schemeClr val="bg1"/>
                          </a:solidFill>
                          <a:latin typeface="Century Gothic" panose="020B0502020202020204" pitchFamily="34" charset="0"/>
                        </a:rPr>
                        <a:t> </a:t>
                      </a:r>
                    </a:p>
                    <a:p>
                      <a:pPr marL="0" indent="0">
                        <a:buFont typeface="+mj-lt"/>
                        <a:buNone/>
                      </a:pPr>
                      <a:r>
                        <a:rPr lang="en-US" sz="1200" baseline="0" dirty="0" smtClean="0">
                          <a:solidFill>
                            <a:schemeClr val="bg1"/>
                          </a:solidFill>
                          <a:latin typeface="Century Gothic" panose="020B0502020202020204" pitchFamily="34" charset="0"/>
                        </a:rPr>
                        <a:t>3.</a:t>
                      </a:r>
                    </a:p>
                    <a:p>
                      <a:pPr marL="0" indent="0">
                        <a:buFont typeface="+mj-lt"/>
                        <a:buNone/>
                      </a:pPr>
                      <a:r>
                        <a:rPr lang="en-US" sz="1200" baseline="0" dirty="0" smtClean="0">
                          <a:solidFill>
                            <a:schemeClr val="bg1"/>
                          </a:solidFill>
                          <a:latin typeface="Century Gothic" panose="020B0502020202020204" pitchFamily="34" charset="0"/>
                        </a:rPr>
                        <a:t>4.</a:t>
                      </a:r>
                      <a:endParaRPr lang="id-ID" sz="1200" dirty="0">
                        <a:solidFill>
                          <a:schemeClr val="bg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buFont typeface="+mj-lt"/>
                        <a:buNone/>
                      </a:pPr>
                      <a:r>
                        <a:rPr lang="id-ID" sz="1200" dirty="0">
                          <a:solidFill>
                            <a:schemeClr val="bg1"/>
                          </a:solidFill>
                          <a:latin typeface="Century Gothic" panose="020B0502020202020204" pitchFamily="34" charset="0"/>
                        </a:rPr>
                        <a:t>Berpikir kritis/memecahkan masalah </a:t>
                      </a:r>
                    </a:p>
                    <a:p>
                      <a:pPr marL="0" indent="0">
                        <a:buFont typeface="+mj-lt"/>
                        <a:buNone/>
                      </a:pPr>
                      <a:r>
                        <a:rPr lang="id-ID" sz="1200" baseline="0" dirty="0">
                          <a:solidFill>
                            <a:schemeClr val="bg1"/>
                          </a:solidFill>
                          <a:latin typeface="Century Gothic" panose="020B0502020202020204" pitchFamily="34" charset="0"/>
                        </a:rPr>
                        <a:t>Kreativitas</a:t>
                      </a:r>
                    </a:p>
                    <a:p>
                      <a:pPr marL="0" indent="0">
                        <a:buFont typeface="+mj-lt"/>
                        <a:buNone/>
                      </a:pPr>
                      <a:r>
                        <a:rPr lang="id-ID" sz="1200" baseline="0" dirty="0">
                          <a:solidFill>
                            <a:schemeClr val="bg1"/>
                          </a:solidFill>
                          <a:latin typeface="Century Gothic" panose="020B0502020202020204" pitchFamily="34" charset="0"/>
                        </a:rPr>
                        <a:t>Komunikasi</a:t>
                      </a:r>
                    </a:p>
                    <a:p>
                      <a:pPr marL="0" indent="0">
                        <a:buFont typeface="+mj-lt"/>
                        <a:buNone/>
                      </a:pPr>
                      <a:r>
                        <a:rPr lang="id-ID" sz="1200" baseline="0" dirty="0">
                          <a:solidFill>
                            <a:schemeClr val="bg1"/>
                          </a:solidFill>
                          <a:latin typeface="Century Gothic" panose="020B0502020202020204" pitchFamily="34" charset="0"/>
                        </a:rPr>
                        <a:t>Kolaborasi</a:t>
                      </a:r>
                      <a:endParaRPr lang="id-ID" sz="1200" dirty="0">
                        <a:solidFill>
                          <a:schemeClr val="bg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buFont typeface="+mj-lt"/>
                        <a:buNone/>
                      </a:pPr>
                      <a:r>
                        <a:rPr lang="en-US" sz="1200" dirty="0" smtClean="0">
                          <a:solidFill>
                            <a:schemeClr val="bg1"/>
                          </a:solidFill>
                          <a:latin typeface="Century Gothic" panose="020B0502020202020204" pitchFamily="34" charset="0"/>
                        </a:rPr>
                        <a:t>1.</a:t>
                      </a:r>
                    </a:p>
                    <a:p>
                      <a:pPr marL="0" indent="0">
                        <a:buFont typeface="+mj-lt"/>
                        <a:buNone/>
                      </a:pPr>
                      <a:r>
                        <a:rPr lang="en-US" sz="1200" dirty="0" smtClean="0">
                          <a:solidFill>
                            <a:schemeClr val="bg1"/>
                          </a:solidFill>
                          <a:latin typeface="Century Gothic" panose="020B0502020202020204" pitchFamily="34" charset="0"/>
                        </a:rPr>
                        <a:t>2.</a:t>
                      </a:r>
                    </a:p>
                    <a:p>
                      <a:pPr marL="0" indent="0">
                        <a:buFont typeface="+mj-lt"/>
                        <a:buNone/>
                      </a:pPr>
                      <a:r>
                        <a:rPr lang="en-US" sz="1200" dirty="0" smtClean="0">
                          <a:solidFill>
                            <a:schemeClr val="bg1"/>
                          </a:solidFill>
                          <a:latin typeface="Century Gothic" panose="020B0502020202020204" pitchFamily="34" charset="0"/>
                        </a:rPr>
                        <a:t>3.</a:t>
                      </a:r>
                    </a:p>
                    <a:p>
                      <a:pPr marL="0" indent="0">
                        <a:buFont typeface="+mj-lt"/>
                        <a:buNone/>
                      </a:pPr>
                      <a:r>
                        <a:rPr lang="en-US" sz="1200" dirty="0" smtClean="0">
                          <a:solidFill>
                            <a:schemeClr val="bg1"/>
                          </a:solidFill>
                          <a:latin typeface="Century Gothic" panose="020B0502020202020204" pitchFamily="34" charset="0"/>
                        </a:rPr>
                        <a:t>4.</a:t>
                      </a:r>
                    </a:p>
                    <a:p>
                      <a:pPr marL="0" indent="0">
                        <a:buFont typeface="+mj-lt"/>
                        <a:buNone/>
                      </a:pPr>
                      <a:endParaRPr lang="en-US" sz="1200" dirty="0" smtClean="0">
                        <a:solidFill>
                          <a:schemeClr val="bg1"/>
                        </a:solidFill>
                        <a:latin typeface="Century Gothic" panose="020B0502020202020204" pitchFamily="34" charset="0"/>
                      </a:endParaRPr>
                    </a:p>
                    <a:p>
                      <a:pPr marL="0" indent="0">
                        <a:buFont typeface="+mj-lt"/>
                        <a:buNone/>
                      </a:pPr>
                      <a:r>
                        <a:rPr lang="en-US" sz="1200" dirty="0" smtClean="0">
                          <a:solidFill>
                            <a:schemeClr val="bg1"/>
                          </a:solidFill>
                          <a:latin typeface="Century Gothic" panose="020B0502020202020204" pitchFamily="34" charset="0"/>
                        </a:rPr>
                        <a:t>5.</a:t>
                      </a:r>
                    </a:p>
                    <a:p>
                      <a:pPr marL="0" indent="0">
                        <a:buFont typeface="+mj-lt"/>
                        <a:buNone/>
                      </a:pPr>
                      <a:r>
                        <a:rPr lang="en-US" sz="1200" dirty="0" smtClean="0">
                          <a:solidFill>
                            <a:schemeClr val="bg1"/>
                          </a:solidFill>
                          <a:latin typeface="Century Gothic" panose="020B0502020202020204" pitchFamily="34" charset="0"/>
                        </a:rPr>
                        <a:t>6.</a:t>
                      </a:r>
                    </a:p>
                    <a:p>
                      <a:pPr marL="0" indent="0">
                        <a:buFont typeface="+mj-lt"/>
                        <a:buNone/>
                      </a:pPr>
                      <a:r>
                        <a:rPr lang="en-US" sz="1200" dirty="0" smtClean="0">
                          <a:solidFill>
                            <a:schemeClr val="bg1"/>
                          </a:solidFill>
                          <a:latin typeface="Century Gothic" panose="020B0502020202020204" pitchFamily="34" charset="0"/>
                        </a:rPr>
                        <a:t>7.</a:t>
                      </a:r>
                      <a:endParaRPr lang="id-ID" sz="1200" dirty="0">
                        <a:solidFill>
                          <a:schemeClr val="bg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id-ID" sz="1200" dirty="0" smtClean="0">
                          <a:solidFill>
                            <a:schemeClr val="bg1"/>
                          </a:solidFill>
                          <a:latin typeface="Century Gothic" panose="020B0502020202020204" pitchFamily="34" charset="0"/>
                        </a:rPr>
                        <a:t>Baca tulis</a:t>
                      </a:r>
                    </a:p>
                    <a:p>
                      <a:pPr marL="0" indent="0">
                        <a:buNone/>
                      </a:pPr>
                      <a:r>
                        <a:rPr lang="id-ID" sz="1200" dirty="0" smtClean="0">
                          <a:solidFill>
                            <a:schemeClr val="bg1"/>
                          </a:solidFill>
                          <a:latin typeface="Century Gothic" panose="020B0502020202020204" pitchFamily="34" charset="0"/>
                        </a:rPr>
                        <a:t>Berhitung</a:t>
                      </a:r>
                    </a:p>
                    <a:p>
                      <a:pPr marL="0" indent="0">
                        <a:buNone/>
                      </a:pPr>
                      <a:r>
                        <a:rPr lang="id-ID" sz="1200" dirty="0" smtClean="0">
                          <a:solidFill>
                            <a:schemeClr val="bg1"/>
                          </a:solidFill>
                          <a:latin typeface="Century Gothic" panose="020B0502020202020204" pitchFamily="34" charset="0"/>
                        </a:rPr>
                        <a:t>Literasi</a:t>
                      </a:r>
                      <a:r>
                        <a:rPr lang="id-ID" sz="1200" baseline="0" dirty="0" smtClean="0">
                          <a:solidFill>
                            <a:schemeClr val="bg1"/>
                          </a:solidFill>
                          <a:latin typeface="Century Gothic" panose="020B0502020202020204" pitchFamily="34" charset="0"/>
                        </a:rPr>
                        <a:t> s</a:t>
                      </a:r>
                      <a:r>
                        <a:rPr lang="id-ID" sz="1200" dirty="0" smtClean="0">
                          <a:solidFill>
                            <a:schemeClr val="bg1"/>
                          </a:solidFill>
                          <a:latin typeface="Century Gothic" panose="020B0502020202020204" pitchFamily="34" charset="0"/>
                        </a:rPr>
                        <a:t>ains</a:t>
                      </a:r>
                    </a:p>
                    <a:p>
                      <a:pPr marL="0" indent="0">
                        <a:buNone/>
                      </a:pPr>
                      <a:r>
                        <a:rPr lang="id-ID" sz="1200" dirty="0" smtClean="0">
                          <a:solidFill>
                            <a:schemeClr val="bg1"/>
                          </a:solidFill>
                          <a:latin typeface="Century Gothic" panose="020B0502020202020204" pitchFamily="34" charset="0"/>
                        </a:rPr>
                        <a:t>Literasi informasi teknologi dan komunikasi </a:t>
                      </a:r>
                    </a:p>
                    <a:p>
                      <a:pPr marL="0" indent="0">
                        <a:buNone/>
                      </a:pPr>
                      <a:r>
                        <a:rPr lang="id-ID" sz="1200" dirty="0" smtClean="0">
                          <a:solidFill>
                            <a:schemeClr val="bg1"/>
                          </a:solidFill>
                          <a:latin typeface="Century Gothic" panose="020B0502020202020204" pitchFamily="34" charset="0"/>
                        </a:rPr>
                        <a:t>Literasi</a:t>
                      </a:r>
                      <a:r>
                        <a:rPr lang="id-ID" sz="1200" baseline="0" dirty="0" smtClean="0">
                          <a:solidFill>
                            <a:schemeClr val="bg1"/>
                          </a:solidFill>
                          <a:latin typeface="Century Gothic" panose="020B0502020202020204" pitchFamily="34" charset="0"/>
                        </a:rPr>
                        <a:t> keuangan</a:t>
                      </a:r>
                      <a:endParaRPr lang="id-ID" sz="1200" dirty="0" smtClean="0">
                        <a:solidFill>
                          <a:schemeClr val="bg1"/>
                        </a:solidFill>
                        <a:latin typeface="Century Gothic" panose="020B0502020202020204" pitchFamily="34" charset="0"/>
                      </a:endParaRPr>
                    </a:p>
                    <a:p>
                      <a:pPr marL="0" indent="0">
                        <a:buNone/>
                      </a:pPr>
                      <a:r>
                        <a:rPr lang="id-ID" sz="1200" dirty="0" smtClean="0">
                          <a:solidFill>
                            <a:schemeClr val="bg1"/>
                          </a:solidFill>
                          <a:latin typeface="Century Gothic" panose="020B0502020202020204" pitchFamily="34" charset="0"/>
                        </a:rPr>
                        <a:t>Literasi budaya dan kewarganegaraan</a:t>
                      </a:r>
                    </a:p>
                    <a:p>
                      <a:endParaRPr lang="id-ID" sz="1200" dirty="0">
                        <a:solidFill>
                          <a:schemeClr val="bg1"/>
                        </a:solidFill>
                        <a:latin typeface="Century Gothic" panose="020B0502020202020204" pitchFamily="34" charset="0"/>
                      </a:endParaRPr>
                    </a:p>
                  </a:txBody>
                  <a:tcPr marL="91434" marR="91434" marT="45696" marB="4569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extLst>
              </a:tr>
            </a:tbl>
          </a:graphicData>
        </a:graphic>
      </p:graphicFrame>
      <p:sp>
        <p:nvSpPr>
          <p:cNvPr id="5" name="Down Arrow 4"/>
          <p:cNvSpPr/>
          <p:nvPr/>
        </p:nvSpPr>
        <p:spPr>
          <a:xfrm>
            <a:off x="1244600" y="1089025"/>
            <a:ext cx="1023938" cy="825500"/>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231" name="TextBox 5"/>
          <p:cNvSpPr txBox="1">
            <a:spLocks noChangeArrowheads="1"/>
          </p:cNvSpPr>
          <p:nvPr/>
        </p:nvSpPr>
        <p:spPr bwMode="auto">
          <a:xfrm>
            <a:off x="1492250" y="1100138"/>
            <a:ext cx="52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d-ID" sz="2400" b="1">
                <a:solidFill>
                  <a:schemeClr val="bg1"/>
                </a:solidFill>
                <a:latin typeface="Century Gothic" pitchFamily="34" charset="0"/>
              </a:rPr>
              <a:t>1</a:t>
            </a:r>
          </a:p>
        </p:txBody>
      </p:sp>
      <p:sp>
        <p:nvSpPr>
          <p:cNvPr id="7" name="Down Arrow 6"/>
          <p:cNvSpPr/>
          <p:nvPr/>
        </p:nvSpPr>
        <p:spPr>
          <a:xfrm>
            <a:off x="4035425" y="1111250"/>
            <a:ext cx="1023938" cy="825500"/>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233" name="TextBox 7"/>
          <p:cNvSpPr txBox="1">
            <a:spLocks noChangeArrowheads="1"/>
          </p:cNvSpPr>
          <p:nvPr/>
        </p:nvSpPr>
        <p:spPr bwMode="auto">
          <a:xfrm>
            <a:off x="4284663" y="1120775"/>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d-ID" sz="2400" b="1">
                <a:solidFill>
                  <a:schemeClr val="bg1"/>
                </a:solidFill>
                <a:latin typeface="Century Gothic" pitchFamily="34" charset="0"/>
              </a:rPr>
              <a:t>2</a:t>
            </a:r>
          </a:p>
        </p:txBody>
      </p:sp>
      <p:sp>
        <p:nvSpPr>
          <p:cNvPr id="9" name="Down Arrow 8"/>
          <p:cNvSpPr/>
          <p:nvPr/>
        </p:nvSpPr>
        <p:spPr>
          <a:xfrm>
            <a:off x="6827838" y="1089025"/>
            <a:ext cx="1023937" cy="825500"/>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235" name="TextBox 9"/>
          <p:cNvSpPr txBox="1">
            <a:spLocks noChangeArrowheads="1"/>
          </p:cNvSpPr>
          <p:nvPr/>
        </p:nvSpPr>
        <p:spPr bwMode="auto">
          <a:xfrm>
            <a:off x="7077075" y="1100138"/>
            <a:ext cx="52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d-ID" sz="2400" b="1">
                <a:solidFill>
                  <a:schemeClr val="bg1"/>
                </a:solidFill>
                <a:latin typeface="Century Gothic" pitchFamily="34" charset="0"/>
              </a:rPr>
              <a:t>3</a:t>
            </a:r>
          </a:p>
        </p:txBody>
      </p:sp>
      <p:sp>
        <p:nvSpPr>
          <p:cNvPr id="9236" name="TextBox 10"/>
          <p:cNvSpPr txBox="1">
            <a:spLocks noChangeArrowheads="1"/>
          </p:cNvSpPr>
          <p:nvPr/>
        </p:nvSpPr>
        <p:spPr bwMode="auto">
          <a:xfrm>
            <a:off x="396875" y="512763"/>
            <a:ext cx="5803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sz="2400" b="1">
                <a:solidFill>
                  <a:schemeClr val="accent1"/>
                </a:solidFill>
                <a:latin typeface="Century Gothic" pitchFamily="34" charset="0"/>
              </a:rPr>
              <a:t>Kecakapan Abad 21yang </a:t>
            </a:r>
            <a:r>
              <a:rPr lang="en-US" sz="2400" b="1">
                <a:solidFill>
                  <a:schemeClr val="accent1"/>
                </a:solidFill>
                <a:latin typeface="Century Gothic" pitchFamily="34" charset="0"/>
              </a:rPr>
              <a:t>dib</a:t>
            </a:r>
            <a:r>
              <a:rPr lang="id-ID" sz="2400" b="1">
                <a:solidFill>
                  <a:schemeClr val="accent1"/>
                </a:solidFill>
                <a:latin typeface="Century Gothic" pitchFamily="34" charset="0"/>
              </a:rPr>
              <a:t>utuhkan</a:t>
            </a:r>
          </a:p>
        </p:txBody>
      </p:sp>
      <p:sp>
        <p:nvSpPr>
          <p:cNvPr id="12" name="Down Arrow 11"/>
          <p:cNvSpPr/>
          <p:nvPr/>
        </p:nvSpPr>
        <p:spPr>
          <a:xfrm rot="10800000">
            <a:off x="825500" y="4459288"/>
            <a:ext cx="798513" cy="363537"/>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Down Arrow 12"/>
          <p:cNvSpPr/>
          <p:nvPr/>
        </p:nvSpPr>
        <p:spPr>
          <a:xfrm rot="10800000">
            <a:off x="2247900" y="4459288"/>
            <a:ext cx="796925" cy="363537"/>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Down Arrow 13"/>
          <p:cNvSpPr/>
          <p:nvPr/>
        </p:nvSpPr>
        <p:spPr>
          <a:xfrm rot="10800000">
            <a:off x="3670300" y="4459288"/>
            <a:ext cx="796925" cy="363537"/>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Down Arrow 14"/>
          <p:cNvSpPr/>
          <p:nvPr/>
        </p:nvSpPr>
        <p:spPr>
          <a:xfrm rot="10800000">
            <a:off x="5091113" y="4459288"/>
            <a:ext cx="798512" cy="363537"/>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Down Arrow 15"/>
          <p:cNvSpPr/>
          <p:nvPr/>
        </p:nvSpPr>
        <p:spPr>
          <a:xfrm rot="10800000">
            <a:off x="6513513" y="4459288"/>
            <a:ext cx="796925" cy="363537"/>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Down Arrow 16"/>
          <p:cNvSpPr/>
          <p:nvPr/>
        </p:nvSpPr>
        <p:spPr>
          <a:xfrm rot="10800000">
            <a:off x="7935913" y="4459288"/>
            <a:ext cx="796925" cy="363537"/>
          </a:xfrm>
          <a:prstGeom prst="downArrow">
            <a:avLst>
              <a:gd name="adj1" fmla="val 57767"/>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Rounded Rectangle 17"/>
          <p:cNvSpPr/>
          <p:nvPr/>
        </p:nvSpPr>
        <p:spPr>
          <a:xfrm>
            <a:off x="323850" y="5011738"/>
            <a:ext cx="8631238" cy="996950"/>
          </a:xfrm>
          <a:prstGeom prst="roundRect">
            <a:avLst>
              <a:gd name="adj" fmla="val 1591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244" name="TextBox 18"/>
          <p:cNvSpPr txBox="1">
            <a:spLocks noChangeArrowheads="1"/>
          </p:cNvSpPr>
          <p:nvPr/>
        </p:nvSpPr>
        <p:spPr bwMode="auto">
          <a:xfrm>
            <a:off x="417513" y="5011738"/>
            <a:ext cx="1158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solidFill>
                  <a:srgbClr val="FFFFFF"/>
                </a:solidFill>
                <a:latin typeface="Century Gothic" pitchFamily="34" charset="0"/>
                <a:ea typeface="Century Gothic" pitchFamily="34" charset="0"/>
                <a:cs typeface="Century Gothic" pitchFamily="34" charset="0"/>
              </a:rPr>
              <a:t>Kurikulum</a:t>
            </a:r>
          </a:p>
        </p:txBody>
      </p:sp>
      <p:sp>
        <p:nvSpPr>
          <p:cNvPr id="9245" name="TextBox 19"/>
          <p:cNvSpPr txBox="1">
            <a:spLocks noChangeArrowheads="1"/>
          </p:cNvSpPr>
          <p:nvPr/>
        </p:nvSpPr>
        <p:spPr bwMode="auto">
          <a:xfrm>
            <a:off x="2541588" y="5026025"/>
            <a:ext cx="1587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solidFill>
                  <a:srgbClr val="FFFFFF"/>
                </a:solidFill>
                <a:latin typeface="Century Gothic" pitchFamily="34" charset="0"/>
                <a:ea typeface="Century Gothic" pitchFamily="34" charset="0"/>
                <a:cs typeface="Century Gothic" pitchFamily="34" charset="0"/>
              </a:rPr>
              <a:t>Pembelajaran</a:t>
            </a:r>
          </a:p>
        </p:txBody>
      </p:sp>
      <p:sp>
        <p:nvSpPr>
          <p:cNvPr id="9246" name="TextBox 20"/>
          <p:cNvSpPr txBox="1">
            <a:spLocks noChangeArrowheads="1"/>
          </p:cNvSpPr>
          <p:nvPr/>
        </p:nvSpPr>
        <p:spPr bwMode="auto">
          <a:xfrm>
            <a:off x="4737100" y="5038725"/>
            <a:ext cx="1255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solidFill>
                  <a:srgbClr val="FFFFFF"/>
                </a:solidFill>
                <a:latin typeface="Century Gothic" pitchFamily="34" charset="0"/>
                <a:ea typeface="Century Gothic" pitchFamily="34" charset="0"/>
                <a:cs typeface="Century Gothic" pitchFamily="34" charset="0"/>
              </a:rPr>
              <a:t>Perbukuan</a:t>
            </a:r>
          </a:p>
        </p:txBody>
      </p:sp>
      <p:sp>
        <p:nvSpPr>
          <p:cNvPr id="9247" name="TextBox 21"/>
          <p:cNvSpPr txBox="1">
            <a:spLocks noChangeArrowheads="1"/>
          </p:cNvSpPr>
          <p:nvPr/>
        </p:nvSpPr>
        <p:spPr bwMode="auto">
          <a:xfrm>
            <a:off x="444500" y="5259388"/>
            <a:ext cx="20843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100">
                <a:latin typeface="Century Gothic" pitchFamily="34" charset="0"/>
                <a:ea typeface="Century Gothic" pitchFamily="34" charset="0"/>
                <a:cs typeface="Century Gothic" pitchFamily="34" charset="0"/>
              </a:rPr>
              <a:t>Monitor &amp; feedback K13</a:t>
            </a:r>
          </a:p>
          <a:p>
            <a:r>
              <a:rPr lang="en-US" sz="1100">
                <a:latin typeface="Century Gothic" pitchFamily="34" charset="0"/>
                <a:ea typeface="Century Gothic" pitchFamily="34" charset="0"/>
                <a:cs typeface="Century Gothic" pitchFamily="34" charset="0"/>
              </a:rPr>
              <a:t>Kurikulum kontekstual – KTSP</a:t>
            </a:r>
          </a:p>
          <a:p>
            <a:r>
              <a:rPr lang="en-US" sz="1100">
                <a:latin typeface="Century Gothic" pitchFamily="34" charset="0"/>
                <a:ea typeface="Century Gothic" pitchFamily="34" charset="0"/>
                <a:cs typeface="Century Gothic" pitchFamily="34" charset="0"/>
              </a:rPr>
              <a:t>Kurikulum vokasi</a:t>
            </a:r>
          </a:p>
          <a:p>
            <a:r>
              <a:rPr lang="en-US" sz="1100">
                <a:latin typeface="Century Gothic" pitchFamily="34" charset="0"/>
                <a:ea typeface="Century Gothic" pitchFamily="34" charset="0"/>
                <a:cs typeface="Century Gothic" pitchFamily="34" charset="0"/>
              </a:rPr>
              <a:t>Kurikulum inklusif futuristik</a:t>
            </a:r>
          </a:p>
        </p:txBody>
      </p:sp>
      <p:sp>
        <p:nvSpPr>
          <p:cNvPr id="9248" name="TextBox 22"/>
          <p:cNvSpPr txBox="1">
            <a:spLocks noChangeArrowheads="1"/>
          </p:cNvSpPr>
          <p:nvPr/>
        </p:nvSpPr>
        <p:spPr bwMode="auto">
          <a:xfrm>
            <a:off x="2533650" y="5267325"/>
            <a:ext cx="24082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100">
                <a:latin typeface="Century Gothic" pitchFamily="34" charset="0"/>
                <a:ea typeface="Century Gothic" pitchFamily="34" charset="0"/>
                <a:cs typeface="Century Gothic" pitchFamily="34" charset="0"/>
              </a:rPr>
              <a:t>Pembelajaran  abad 21</a:t>
            </a:r>
          </a:p>
          <a:p>
            <a:r>
              <a:rPr lang="en-US" sz="1100">
                <a:latin typeface="Century Gothic" pitchFamily="34" charset="0"/>
                <a:ea typeface="Century Gothic" pitchFamily="34" charset="0"/>
                <a:cs typeface="Century Gothic" pitchFamily="34" charset="0"/>
              </a:rPr>
              <a:t>Pembelajaran dinamis saintifik</a:t>
            </a:r>
          </a:p>
          <a:p>
            <a:r>
              <a:rPr lang="en-US" sz="1100">
                <a:latin typeface="Century Gothic" pitchFamily="34" charset="0"/>
                <a:ea typeface="Century Gothic" pitchFamily="34" charset="0"/>
                <a:cs typeface="Century Gothic" pitchFamily="34" charset="0"/>
              </a:rPr>
              <a:t>Wholistic learning</a:t>
            </a:r>
          </a:p>
        </p:txBody>
      </p:sp>
      <p:sp>
        <p:nvSpPr>
          <p:cNvPr id="9249" name="TextBox 23"/>
          <p:cNvSpPr txBox="1">
            <a:spLocks noChangeArrowheads="1"/>
          </p:cNvSpPr>
          <p:nvPr/>
        </p:nvSpPr>
        <p:spPr bwMode="auto">
          <a:xfrm>
            <a:off x="4740275" y="5275263"/>
            <a:ext cx="21209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100">
                <a:latin typeface="Century Gothic" pitchFamily="34" charset="0"/>
                <a:ea typeface="Century Gothic" pitchFamily="34" charset="0"/>
                <a:cs typeface="Century Gothic" pitchFamily="34" charset="0"/>
              </a:rPr>
              <a:t>Buku pendamping kurikulum</a:t>
            </a:r>
          </a:p>
          <a:p>
            <a:r>
              <a:rPr lang="en-US" sz="1100">
                <a:latin typeface="Century Gothic" pitchFamily="34" charset="0"/>
                <a:ea typeface="Century Gothic" pitchFamily="34" charset="0"/>
                <a:cs typeface="Century Gothic" pitchFamily="34" charset="0"/>
              </a:rPr>
              <a:t>Buku teks</a:t>
            </a:r>
          </a:p>
          <a:p>
            <a:r>
              <a:rPr lang="en-US" sz="1100">
                <a:latin typeface="Century Gothic" pitchFamily="34" charset="0"/>
                <a:ea typeface="Century Gothic" pitchFamily="34" charset="0"/>
                <a:cs typeface="Century Gothic" pitchFamily="34" charset="0"/>
              </a:rPr>
              <a:t>Buku pengayaan</a:t>
            </a:r>
          </a:p>
          <a:p>
            <a:r>
              <a:rPr lang="en-US" sz="1100">
                <a:latin typeface="Century Gothic" pitchFamily="34" charset="0"/>
                <a:ea typeface="Century Gothic" pitchFamily="34" charset="0"/>
                <a:cs typeface="Century Gothic" pitchFamily="34" charset="0"/>
              </a:rPr>
              <a:t>Buku bacaan</a:t>
            </a:r>
          </a:p>
        </p:txBody>
      </p:sp>
      <p:sp>
        <p:nvSpPr>
          <p:cNvPr id="9250" name="TextBox 24"/>
          <p:cNvSpPr txBox="1">
            <a:spLocks noChangeArrowheads="1"/>
          </p:cNvSpPr>
          <p:nvPr/>
        </p:nvSpPr>
        <p:spPr bwMode="auto">
          <a:xfrm>
            <a:off x="6872288" y="5002213"/>
            <a:ext cx="1095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solidFill>
                  <a:srgbClr val="FFFFFF"/>
                </a:solidFill>
                <a:latin typeface="Century Gothic" pitchFamily="34" charset="0"/>
                <a:ea typeface="Century Gothic" pitchFamily="34" charset="0"/>
                <a:cs typeface="Century Gothic" pitchFamily="34" charset="0"/>
              </a:rPr>
              <a:t>Penilaian</a:t>
            </a:r>
          </a:p>
        </p:txBody>
      </p:sp>
      <p:sp>
        <p:nvSpPr>
          <p:cNvPr id="9251" name="TextBox 25"/>
          <p:cNvSpPr txBox="1">
            <a:spLocks noChangeArrowheads="1"/>
          </p:cNvSpPr>
          <p:nvPr/>
        </p:nvSpPr>
        <p:spPr bwMode="auto">
          <a:xfrm>
            <a:off x="6875463" y="5238750"/>
            <a:ext cx="18272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100">
                <a:latin typeface="Century Gothic" pitchFamily="34" charset="0"/>
                <a:ea typeface="Century Gothic" pitchFamily="34" charset="0"/>
                <a:cs typeface="Century Gothic" pitchFamily="34" charset="0"/>
              </a:rPr>
              <a:t>Penilain Kelas &amp; Sekolah</a:t>
            </a:r>
          </a:p>
          <a:p>
            <a:r>
              <a:rPr lang="en-US" sz="1100">
                <a:latin typeface="Century Gothic" pitchFamily="34" charset="0"/>
                <a:ea typeface="Century Gothic" pitchFamily="34" charset="0"/>
                <a:cs typeface="Century Gothic" pitchFamily="34" charset="0"/>
              </a:rPr>
              <a:t>INAP</a:t>
            </a:r>
          </a:p>
          <a:p>
            <a:r>
              <a:rPr lang="en-US" sz="1100">
                <a:latin typeface="Century Gothic" pitchFamily="34" charset="0"/>
                <a:ea typeface="Century Gothic" pitchFamily="34" charset="0"/>
                <a:cs typeface="Century Gothic" pitchFamily="34" charset="0"/>
              </a:rPr>
              <a:t>Ujian Nasional</a:t>
            </a:r>
          </a:p>
          <a:p>
            <a:r>
              <a:rPr lang="en-US" sz="1100">
                <a:latin typeface="Century Gothic" pitchFamily="34" charset="0"/>
                <a:ea typeface="Century Gothic" pitchFamily="34" charset="0"/>
                <a:cs typeface="Century Gothic" pitchFamily="34" charset="0"/>
              </a:rPr>
              <a:t>Survei Internasional</a:t>
            </a:r>
          </a:p>
        </p:txBody>
      </p:sp>
      <p:sp>
        <p:nvSpPr>
          <p:cNvPr id="9252" name="TextBox 1"/>
          <p:cNvSpPr txBox="1">
            <a:spLocks noChangeArrowheads="1"/>
          </p:cNvSpPr>
          <p:nvPr/>
        </p:nvSpPr>
        <p:spPr bwMode="auto">
          <a:xfrm>
            <a:off x="6513513" y="6248400"/>
            <a:ext cx="142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sz="1200"/>
              <a:t>(Puskurbuk:2016</a:t>
            </a:r>
            <a:r>
              <a:rPr lang="id-ID"/>
              <a:t>)</a:t>
            </a:r>
          </a:p>
          <a:p>
            <a:endParaRPr lang="id-ID"/>
          </a:p>
        </p:txBody>
      </p:sp>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slide3.pd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700" y="0"/>
            <a:ext cx="9156700" cy="6858000"/>
          </a:xfrm>
        </p:spPr>
      </p:pic>
      <p:sp>
        <p:nvSpPr>
          <p:cNvPr id="12291" name="Slide Number Placeholder 1"/>
          <p:cNvSpPr>
            <a:spLocks noGrp="1"/>
          </p:cNvSpPr>
          <p:nvPr>
            <p:ph type="sldNum" sz="quarter" idx="12"/>
          </p:nvPr>
        </p:nvSpPr>
        <p:spPr/>
        <p:txBody>
          <a:bodyPr/>
          <a:lstStyle/>
          <a:p>
            <a:pPr defTabSz="455613">
              <a:defRPr/>
            </a:pPr>
            <a:fld id="{29F881BC-F97A-4982-A0A7-37599FE05F1A}" type="slidenum">
              <a:rPr lang="id-ID" smtClean="0">
                <a:ea typeface="ＭＳ Ｐゴシック" pitchFamily="34" charset="-128"/>
              </a:rPr>
              <a:pPr defTabSz="455613">
                <a:defRPr/>
              </a:pPr>
              <a:t>8</a:t>
            </a:fld>
            <a:endParaRPr lang="id-ID" smtClean="0">
              <a:ea typeface="ＭＳ Ｐゴシック" pitchFamily="34" charset="-128"/>
            </a:endParaRPr>
          </a:p>
        </p:txBody>
      </p:sp>
      <p:sp>
        <p:nvSpPr>
          <p:cNvPr id="4" name="Title 6"/>
          <p:cNvSpPr txBox="1">
            <a:spLocks/>
          </p:cNvSpPr>
          <p:nvPr/>
        </p:nvSpPr>
        <p:spPr>
          <a:xfrm>
            <a:off x="838200" y="0"/>
            <a:ext cx="8305800" cy="762000"/>
          </a:xfrm>
          <a:prstGeom prst="rect">
            <a:avLst/>
          </a:prstGeom>
        </p:spPr>
        <p:txBody>
          <a:bodyPr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d-ID" sz="3600" b="1" dirty="0" smtClean="0">
                <a:solidFill>
                  <a:schemeClr val="accent5">
                    <a:lumMod val="75000"/>
                  </a:schemeClr>
                </a:solidFill>
              </a:rPr>
              <a:t>Beberapa Pertimbangan dalam Pengembangan </a:t>
            </a:r>
            <a:r>
              <a:rPr lang="id-ID" sz="3600" b="1" dirty="0" smtClean="0">
                <a:solidFill>
                  <a:schemeClr val="accent6">
                    <a:lumMod val="75000"/>
                  </a:schemeClr>
                </a:solidFill>
              </a:rPr>
              <a:t>Kurikulum</a:t>
            </a:r>
          </a:p>
        </p:txBody>
      </p:sp>
      <p:cxnSp>
        <p:nvCxnSpPr>
          <p:cNvPr id="5" name="Straight Connector 4"/>
          <p:cNvCxnSpPr/>
          <p:nvPr/>
        </p:nvCxnSpPr>
        <p:spPr>
          <a:xfrm>
            <a:off x="0" y="762000"/>
            <a:ext cx="9144000"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10246" name="Group 6"/>
          <p:cNvGrpSpPr>
            <a:grpSpLocks/>
          </p:cNvGrpSpPr>
          <p:nvPr/>
        </p:nvGrpSpPr>
        <p:grpSpPr bwMode="auto">
          <a:xfrm>
            <a:off x="3582988" y="2209800"/>
            <a:ext cx="5349875" cy="4532313"/>
            <a:chOff x="2690749" y="914400"/>
            <a:chExt cx="7176797" cy="5898976"/>
          </a:xfrm>
        </p:grpSpPr>
        <p:pic>
          <p:nvPicPr>
            <p:cNvPr id="102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0749" y="2420889"/>
              <a:ext cx="7176797" cy="4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a14:hiddenLine>
              </a:ext>
            </a:extLst>
          </p:spPr>
        </p:pic>
        <p:sp>
          <p:nvSpPr>
            <p:cNvPr id="8" name="Rectangular Callout 7"/>
            <p:cNvSpPr/>
            <p:nvPr/>
          </p:nvSpPr>
          <p:spPr>
            <a:xfrm>
              <a:off x="3470187" y="1197469"/>
              <a:ext cx="3667194" cy="1150868"/>
            </a:xfrm>
            <a:prstGeom prst="wedgeRectCallout">
              <a:avLst>
                <a:gd name="adj1" fmla="val 23122"/>
                <a:gd name="adj2" fmla="val 939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1400" b="1" dirty="0">
                  <a:solidFill>
                    <a:schemeClr val="tx1"/>
                  </a:solidFill>
                </a:rPr>
                <a:t>Learning and Innovation</a:t>
              </a:r>
            </a:p>
            <a:p>
              <a:pPr fontAlgn="auto">
                <a:spcBef>
                  <a:spcPts val="0"/>
                </a:spcBef>
                <a:spcAft>
                  <a:spcPts val="0"/>
                </a:spcAft>
                <a:defRPr/>
              </a:pPr>
              <a:r>
                <a:rPr lang="en-US" sz="1400" b="1" dirty="0">
                  <a:solidFill>
                    <a:schemeClr val="bg1"/>
                  </a:solidFill>
                </a:rPr>
                <a:t>• Creativity and innovation</a:t>
              </a:r>
            </a:p>
            <a:p>
              <a:pPr fontAlgn="auto">
                <a:spcBef>
                  <a:spcPts val="0"/>
                </a:spcBef>
                <a:spcAft>
                  <a:spcPts val="0"/>
                </a:spcAft>
                <a:defRPr/>
              </a:pPr>
              <a:r>
                <a:rPr lang="id-ID" sz="1400" b="1" dirty="0">
                  <a:solidFill>
                    <a:schemeClr val="bg1"/>
                  </a:solidFill>
                </a:rPr>
                <a:t>• Critical thinking and problem solving</a:t>
              </a:r>
            </a:p>
            <a:p>
              <a:pPr fontAlgn="auto">
                <a:spcBef>
                  <a:spcPts val="0"/>
                </a:spcBef>
                <a:spcAft>
                  <a:spcPts val="0"/>
                </a:spcAft>
                <a:defRPr/>
              </a:pPr>
              <a:r>
                <a:rPr lang="id-ID" sz="1400" b="1" dirty="0">
                  <a:solidFill>
                    <a:schemeClr val="bg1"/>
                  </a:solidFill>
                </a:rPr>
                <a:t>• Communication and </a:t>
              </a:r>
              <a:r>
                <a:rPr lang="id-ID" sz="1400" dirty="0">
                  <a:solidFill>
                    <a:schemeClr val="tx1"/>
                  </a:solidFill>
                </a:rPr>
                <a:t>collaboration</a:t>
              </a:r>
            </a:p>
          </p:txBody>
        </p:sp>
        <p:sp>
          <p:nvSpPr>
            <p:cNvPr id="9" name="Rectangular Callout 8"/>
            <p:cNvSpPr/>
            <p:nvPr/>
          </p:nvSpPr>
          <p:spPr>
            <a:xfrm>
              <a:off x="7292843" y="1269785"/>
              <a:ext cx="2574703" cy="1326495"/>
            </a:xfrm>
            <a:prstGeom prst="wedgeRectCallout">
              <a:avLst>
                <a:gd name="adj1" fmla="val 3555"/>
                <a:gd name="adj2" fmla="val 17758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d-ID" sz="1400" b="1" dirty="0">
                  <a:solidFill>
                    <a:schemeClr val="accent5">
                      <a:lumMod val="50000"/>
                    </a:schemeClr>
                  </a:solidFill>
                </a:rPr>
                <a:t>Information, Media and Technology</a:t>
              </a:r>
            </a:p>
            <a:p>
              <a:pPr fontAlgn="auto">
                <a:spcBef>
                  <a:spcPts val="0"/>
                </a:spcBef>
                <a:spcAft>
                  <a:spcPts val="0"/>
                </a:spcAft>
                <a:defRPr/>
              </a:pPr>
              <a:r>
                <a:rPr lang="id-ID" sz="1400" dirty="0">
                  <a:solidFill>
                    <a:schemeClr val="accent5">
                      <a:lumMod val="50000"/>
                    </a:schemeClr>
                  </a:solidFill>
                </a:rPr>
                <a:t>• Information literacy</a:t>
              </a:r>
            </a:p>
            <a:p>
              <a:pPr fontAlgn="auto">
                <a:spcBef>
                  <a:spcPts val="0"/>
                </a:spcBef>
                <a:spcAft>
                  <a:spcPts val="0"/>
                </a:spcAft>
                <a:defRPr/>
              </a:pPr>
              <a:r>
                <a:rPr lang="id-ID" sz="1400" dirty="0">
                  <a:solidFill>
                    <a:schemeClr val="accent5">
                      <a:lumMod val="50000"/>
                    </a:schemeClr>
                  </a:solidFill>
                </a:rPr>
                <a:t>• Media literacy</a:t>
              </a:r>
            </a:p>
            <a:p>
              <a:pPr fontAlgn="auto">
                <a:spcBef>
                  <a:spcPts val="0"/>
                </a:spcBef>
                <a:spcAft>
                  <a:spcPts val="0"/>
                </a:spcAft>
                <a:defRPr/>
              </a:pPr>
              <a:r>
                <a:rPr lang="id-ID" sz="1400" dirty="0">
                  <a:solidFill>
                    <a:schemeClr val="accent5">
                      <a:lumMod val="50000"/>
                    </a:schemeClr>
                  </a:solidFill>
                </a:rPr>
                <a:t>• ICT literacy</a:t>
              </a:r>
            </a:p>
          </p:txBody>
        </p:sp>
        <p:sp>
          <p:nvSpPr>
            <p:cNvPr id="10" name="Rounded Rectangle 9"/>
            <p:cNvSpPr/>
            <p:nvPr/>
          </p:nvSpPr>
          <p:spPr>
            <a:xfrm>
              <a:off x="3385003" y="914400"/>
              <a:ext cx="3797100" cy="198147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Rounded Rectangle 10"/>
            <p:cNvSpPr/>
            <p:nvPr/>
          </p:nvSpPr>
          <p:spPr>
            <a:xfrm>
              <a:off x="5201562" y="4724456"/>
              <a:ext cx="2146650" cy="198147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sp>
        <p:nvSpPr>
          <p:cNvPr id="12" name="TextBox 11"/>
          <p:cNvSpPr txBox="1"/>
          <p:nvPr/>
        </p:nvSpPr>
        <p:spPr>
          <a:xfrm>
            <a:off x="52388" y="836613"/>
            <a:ext cx="8972550" cy="1385887"/>
          </a:xfrm>
          <a:prstGeom prst="rect">
            <a:avLst/>
          </a:prstGeom>
          <a:noFill/>
        </p:spPr>
        <p:txBody>
          <a:bodyPr>
            <a:spAutoFit/>
          </a:bodyPr>
          <a:lstStyle/>
          <a:p>
            <a:pPr marL="514350" indent="-514350" fontAlgn="auto">
              <a:spcBef>
                <a:spcPts val="0"/>
              </a:spcBef>
              <a:spcAft>
                <a:spcPts val="0"/>
              </a:spcAft>
              <a:defRPr/>
            </a:pPr>
            <a:r>
              <a:rPr lang="id-ID" sz="2800" b="1" dirty="0">
                <a:latin typeface="+mn-lt"/>
              </a:rPr>
              <a:t>3. Kompetensi Abad 21</a:t>
            </a:r>
          </a:p>
          <a:p>
            <a:pPr fontAlgn="auto">
              <a:spcBef>
                <a:spcPts val="0"/>
              </a:spcBef>
              <a:spcAft>
                <a:spcPts val="0"/>
              </a:spcAft>
              <a:defRPr/>
            </a:pPr>
            <a:r>
              <a:rPr lang="id-ID" sz="2800" b="1" dirty="0">
                <a:solidFill>
                  <a:srgbClr val="0070C0"/>
                </a:solidFill>
                <a:latin typeface="+mn-lt"/>
              </a:rPr>
              <a:t>Partnership for 21st Century [2008], 21st Century Skills, Education, and Competitiveness. </a:t>
            </a:r>
          </a:p>
        </p:txBody>
      </p:sp>
      <p:sp>
        <p:nvSpPr>
          <p:cNvPr id="13" name="Rectangle 12"/>
          <p:cNvSpPr/>
          <p:nvPr/>
        </p:nvSpPr>
        <p:spPr>
          <a:xfrm>
            <a:off x="69850" y="2286000"/>
            <a:ext cx="3517900" cy="4419600"/>
          </a:xfrm>
          <a:prstGeom prst="rect">
            <a:avLst/>
          </a:prstGeom>
          <a:solidFill>
            <a:schemeClr val="accent5">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000" dirty="0">
                <a:solidFill>
                  <a:schemeClr val="bg1"/>
                </a:solidFill>
              </a:rPr>
              <a:t>Pada abad 21, mata pelajaran utama perlu </a:t>
            </a:r>
            <a:r>
              <a:rPr lang="id-ID" sz="1600" dirty="0">
                <a:solidFill>
                  <a:schemeClr val="bg1"/>
                </a:solidFill>
              </a:rPr>
              <a:t>dibingkai oleh kompetensi pembelajaran dan inovasi karena belajar tidak hanya terbatas di sekolah saja tetapi dari banyak sumber lain. Karena itu diperlukan dukungan kompetensi pemanfaatan informasi, media, dan TIK. Sedangkan kompetensi inovasi memerlukan dukungan proses pembelajaran yang dapat memperkuat  kreativitas melalui </a:t>
            </a:r>
            <a:r>
              <a:rPr lang="id-ID" sz="2000" dirty="0">
                <a:solidFill>
                  <a:srgbClr val="C00000"/>
                </a:solidFill>
              </a:rPr>
              <a:t>kemampuan berfikir kritis</a:t>
            </a:r>
            <a:r>
              <a:rPr lang="id-ID" sz="2000" dirty="0">
                <a:solidFill>
                  <a:schemeClr val="tx1"/>
                </a:solidFill>
              </a:rPr>
              <a:t> dalam pemecahan masalah</a:t>
            </a:r>
          </a:p>
        </p:txBody>
      </p:sp>
      <p:pic>
        <p:nvPicPr>
          <p:cNvPr id="10249" name="Picture 4" descr="tudabit-tut-wuri-handayan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Box 16"/>
          <p:cNvSpPr txBox="1">
            <a:spLocks noChangeArrowheads="1"/>
          </p:cNvSpPr>
          <p:nvPr/>
        </p:nvSpPr>
        <p:spPr bwMode="auto">
          <a:xfrm>
            <a:off x="6689725" y="6324600"/>
            <a:ext cx="245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d-ID" b="1"/>
              <a:t>(Kemendikbud:2013)</a:t>
            </a:r>
            <a:endParaRPr lang="id-ID"/>
          </a:p>
        </p:txBody>
      </p:sp>
    </p:spTree>
  </p:cSld>
  <p:clrMapOvr>
    <a:masterClrMapping/>
  </p:clrMapOvr>
  <p:transition spd="slow">
    <p:wheel spokes="1"/>
    <p:sndAc>
      <p:stSnd>
        <p:snd r:embed="rId2" name="click.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descr="slide3.pd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700" y="0"/>
            <a:ext cx="9156700" cy="6858000"/>
          </a:xfrm>
        </p:spPr>
      </p:pic>
      <p:sp>
        <p:nvSpPr>
          <p:cNvPr id="4099" name="Rounded Rectangle 3"/>
          <p:cNvSpPr>
            <a:spLocks noChangeArrowheads="1"/>
          </p:cNvSpPr>
          <p:nvPr/>
        </p:nvSpPr>
        <p:spPr bwMode="auto">
          <a:xfrm>
            <a:off x="384175" y="3032125"/>
            <a:ext cx="8375650" cy="1404938"/>
          </a:xfrm>
          <a:custGeom>
            <a:avLst/>
            <a:gdLst>
              <a:gd name="T0" fmla="*/ 3868388 w 9073005"/>
              <a:gd name="T1" fmla="*/ 0 h 1404984"/>
              <a:gd name="T2" fmla="*/ 7736776 w 9073005"/>
              <a:gd name="T3" fmla="*/ 702331 h 1404984"/>
              <a:gd name="T4" fmla="*/ 3868388 w 9073005"/>
              <a:gd name="T5" fmla="*/ 1404662 h 1404984"/>
              <a:gd name="T6" fmla="*/ 0 w 9073005"/>
              <a:gd name="T7" fmla="*/ 702331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chemeClr val="accent5">
              <a:lumMod val="50000"/>
            </a:schemeClr>
          </a:solidFill>
          <a:ln w="9525">
            <a:noFill/>
            <a:miter lim="800000"/>
            <a:headEnd/>
            <a:tailEnd/>
          </a:ln>
        </p:spPr>
        <p:txBody>
          <a:bodyPr anchor="ctr" anchorCtr="1"/>
          <a:lstStyle/>
          <a:p>
            <a:pPr algn="ctr">
              <a:defRPr/>
            </a:pPr>
            <a:r>
              <a:rPr lang="id-ID" sz="3600" b="1" dirty="0">
                <a:solidFill>
                  <a:srgbClr val="FFC000"/>
                </a:solidFill>
                <a:latin typeface="Calibri" pitchFamily="34" charset="0"/>
              </a:rPr>
              <a:t>Apa dan Bagaimana Berpikir Kritis?</a:t>
            </a:r>
          </a:p>
        </p:txBody>
      </p:sp>
      <p:sp>
        <p:nvSpPr>
          <p:cNvPr id="4100" name="Rounded Rectangle 4"/>
          <p:cNvSpPr>
            <a:spLocks noChangeArrowheads="1"/>
          </p:cNvSpPr>
          <p:nvPr/>
        </p:nvSpPr>
        <p:spPr bwMode="auto">
          <a:xfrm>
            <a:off x="4173538" y="1916113"/>
            <a:ext cx="798512" cy="868362"/>
          </a:xfrm>
          <a:custGeom>
            <a:avLst/>
            <a:gdLst>
              <a:gd name="T0" fmla="*/ 340147 w 865186"/>
              <a:gd name="T1" fmla="*/ 0 h 867646"/>
              <a:gd name="T2" fmla="*/ 680295 w 865186"/>
              <a:gd name="T3" fmla="*/ 436695 h 867646"/>
              <a:gd name="T4" fmla="*/ 340147 w 865186"/>
              <a:gd name="T5" fmla="*/ 873391 h 867646"/>
              <a:gd name="T6" fmla="*/ 0 w 865186"/>
              <a:gd name="T7" fmla="*/ 436695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solidFill>
            <a:schemeClr val="accent5">
              <a:lumMod val="75000"/>
            </a:schemeClr>
          </a:solidFill>
          <a:ln w="3172">
            <a:solidFill>
              <a:srgbClr val="948A54"/>
            </a:solidFill>
            <a:miter lim="800000"/>
            <a:headEnd/>
            <a:tailEnd/>
          </a:ln>
        </p:spPr>
        <p:txBody>
          <a:bodyPr anchor="ctr" anchorCtr="1"/>
          <a:lstStyle/>
          <a:p>
            <a:pPr algn="ctr">
              <a:defRPr/>
            </a:pPr>
            <a:r>
              <a:rPr lang="id-ID" sz="4400" dirty="0">
                <a:solidFill>
                  <a:srgbClr val="FFC000"/>
                </a:solidFill>
                <a:latin typeface="Arial Rounded MT Bold" pitchFamily="34" charset="0"/>
                <a:cs typeface="Arial" charset="0"/>
              </a:rPr>
              <a:t>2</a:t>
            </a:r>
          </a:p>
        </p:txBody>
      </p:sp>
      <p:pic>
        <p:nvPicPr>
          <p:cNvPr id="11269" name="Picture 7" descr="http://ibnufajar75.files.wordpress.com/2013/05/kurikulum-bar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2263"/>
            <a:ext cx="1023938"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sndAc>
      <p:stSnd>
        <p:snd r:embed="rId2" name="click.wav"/>
      </p:stSnd>
    </p:sndAc>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3697</TotalTime>
  <Words>1960</Words>
  <Application>Microsoft Office PowerPoint</Application>
  <PresentationFormat>On-screen Show (4:3)</PresentationFormat>
  <Paragraphs>570</Paragraphs>
  <Slides>28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28</vt:i4>
      </vt:variant>
    </vt:vector>
  </HeadingPairs>
  <TitlesOfParts>
    <vt:vector size="42" baseType="lpstr">
      <vt:lpstr>Arial</vt:lpstr>
      <vt:lpstr>Wingdings</vt:lpstr>
      <vt:lpstr>Verdana</vt:lpstr>
      <vt:lpstr>Franklin Gothic Medium</vt:lpstr>
      <vt:lpstr>Algerian</vt:lpstr>
      <vt:lpstr>Calibri</vt:lpstr>
      <vt:lpstr>Arial Rounded MT Bold</vt:lpstr>
      <vt:lpstr>Century Gothic</vt:lpstr>
      <vt:lpstr>+mj-lt</vt:lpstr>
      <vt:lpstr>MS PGothic</vt:lpstr>
      <vt:lpstr>Helvetica 55 Roman</vt:lpstr>
      <vt:lpstr>Times New Roman</vt:lpstr>
      <vt:lpstr>Fiolex Girls</vt:lpstr>
      <vt:lpstr>Beam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dc:creator>
  <cp:lastModifiedBy>Sunaryo_SMAN_85</cp:lastModifiedBy>
  <cp:revision>139</cp:revision>
  <dcterms:created xsi:type="dcterms:W3CDTF">2003-12-24T09:22:27Z</dcterms:created>
  <dcterms:modified xsi:type="dcterms:W3CDTF">2017-04-19T13:22:33Z</dcterms:modified>
</cp:coreProperties>
</file>